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453" r:id="rId3"/>
    <p:sldId id="479" r:id="rId4"/>
    <p:sldId id="481" r:id="rId5"/>
    <p:sldId id="480" r:id="rId6"/>
    <p:sldId id="482" r:id="rId7"/>
    <p:sldId id="470" r:id="rId8"/>
    <p:sldId id="471" r:id="rId9"/>
    <p:sldId id="483" r:id="rId10"/>
    <p:sldId id="472" r:id="rId11"/>
    <p:sldId id="484" r:id="rId12"/>
    <p:sldId id="485" r:id="rId1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00" autoAdjust="0"/>
    <p:restoredTop sz="75567" autoAdjust="0"/>
  </p:normalViewPr>
  <p:slideViewPr>
    <p:cSldViewPr snapToGrid="0" snapToObjects="1">
      <p:cViewPr varScale="1">
        <p:scale>
          <a:sx n="87" d="100"/>
          <a:sy n="87" d="100"/>
        </p:scale>
        <p:origin x="104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10/27/2018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Data aggregation</a:t>
            </a:r>
            <a:r>
              <a:rPr lang="en-US" baseline="0" dirty="0"/>
              <a:t> and summarization is</a:t>
            </a:r>
            <a:r>
              <a:rPr lang="en-US" dirty="0"/>
              <a:t> an important step involved in data exploration</a:t>
            </a:r>
            <a:r>
              <a:rPr lang="en-US" baseline="0" dirty="0"/>
              <a:t> and data preparation. This presentation introduces the key concepts in d</a:t>
            </a:r>
            <a:r>
              <a:rPr lang="en-US" dirty="0"/>
              <a:t>ata aggregation</a:t>
            </a:r>
            <a:r>
              <a:rPr lang="en-US" baseline="0" dirty="0"/>
              <a:t> and discusses their implementation in R</a:t>
            </a:r>
            <a:endParaRPr lang="en-US" dirty="0"/>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how the idea can be implemented. We take the wage dataset, and then we use the pipe operator to pass it to the filter function. The filter function will define the criteria as followed. Age greater or equal to 26, and age smaller or equal to 45. The result of the filter will then be passed by the group by function. At this stage, the data frame is being grouped by the “</a:t>
            </a:r>
            <a:r>
              <a:rPr lang="en-US" sz="1200" kern="1200" dirty="0" err="1">
                <a:solidFill>
                  <a:schemeClr val="tx1"/>
                </a:solidFill>
                <a:effectLst/>
                <a:latin typeface="+mn-lt"/>
                <a:ea typeface="+mn-ea"/>
                <a:cs typeface="+mn-cs"/>
              </a:rPr>
              <a:t>maritl</a:t>
            </a:r>
            <a:r>
              <a:rPr lang="en-US" sz="1200" kern="1200" dirty="0">
                <a:solidFill>
                  <a:schemeClr val="tx1"/>
                </a:solidFill>
                <a:effectLst/>
                <a:latin typeface="+mn-lt"/>
                <a:ea typeface="+mn-ea"/>
                <a:cs typeface="+mn-cs"/>
              </a:rPr>
              <a:t>” status. The result will then be passed to the summarize function, where the aggregate function is specified as mean and is applied to the wage column.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11</a:t>
            </a:fld>
            <a:endParaRPr lang="en-US"/>
          </a:p>
        </p:txBody>
      </p:sp>
    </p:spTree>
    <p:extLst>
      <p:ext uri="{BB962C8B-B14F-4D97-AF65-F5344CB8AC3E}">
        <p14:creationId xmlns:p14="http://schemas.microsoft.com/office/powerpoint/2010/main" val="2728552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a:t>
            </a:r>
            <a:r>
              <a:rPr lang="en-US" baseline="0" dirty="0"/>
              <a:t> for 10 seconds</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12</a:t>
            </a:fld>
            <a:endParaRPr lang="en-US"/>
          </a:p>
        </p:txBody>
      </p:sp>
    </p:spTree>
    <p:extLst>
      <p:ext uri="{BB962C8B-B14F-4D97-AF65-F5344CB8AC3E}">
        <p14:creationId xmlns:p14="http://schemas.microsoft.com/office/powerpoint/2010/main" val="3047041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aggregation is any process in which information is expressed in a summary form for purposes such as reporting or analysis. More specifically, an aggregate function is a function where the values of multiple data points are grouped together to form a single value. With this description, you can imagine that a very wide spectrum of descriptive statistics can be considered as aggregate functions. </a:t>
            </a: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3359945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few examples of business questions that requires some form of aggregate functions to be applied to the dataset: the average, the maximum, the median or the standard deviation of the salary of the employees of an organization, the percentage of sales increase in a company or the number of sales transactions in a week. You can think of many other examples where aggregate functions are used to calculate a summary of the data. </a:t>
            </a: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4287123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consider a simple example here, for this example we are using the wage dataset which is a part of the ISLR package. We can see the </a:t>
            </a:r>
            <a:r>
              <a:rPr lang="en-US" sz="1200" kern="1200" dirty="0" err="1">
                <a:solidFill>
                  <a:schemeClr val="tx1"/>
                </a:solidFill>
                <a:effectLst/>
                <a:latin typeface="+mn-lt"/>
                <a:ea typeface="+mn-ea"/>
                <a:cs typeface="+mn-cs"/>
              </a:rPr>
              <a:t>colnames</a:t>
            </a:r>
            <a:r>
              <a:rPr lang="en-US" sz="1200" kern="1200" dirty="0">
                <a:solidFill>
                  <a:schemeClr val="tx1"/>
                </a:solidFill>
                <a:effectLst/>
                <a:latin typeface="+mn-lt"/>
                <a:ea typeface="+mn-ea"/>
                <a:cs typeface="+mn-cs"/>
              </a:rPr>
              <a:t> of the wage dataset as year, age, marital status, race, education, region, job class, health, health insurance, logarithm of the wage, and the wage itself. We can easily calculate the average of the wage by using the mean function. Here, mean of the </a:t>
            </a:r>
            <a:r>
              <a:rPr lang="en-US" sz="1200" kern="1200" dirty="0" err="1">
                <a:solidFill>
                  <a:schemeClr val="tx1"/>
                </a:solidFill>
                <a:effectLst/>
                <a:latin typeface="+mn-lt"/>
                <a:ea typeface="+mn-ea"/>
                <a:cs typeface="+mn-cs"/>
              </a:rPr>
              <a:t>wage$wage</a:t>
            </a:r>
            <a:r>
              <a:rPr lang="en-US" sz="1200" kern="1200" dirty="0">
                <a:solidFill>
                  <a:schemeClr val="tx1"/>
                </a:solidFill>
                <a:effectLst/>
                <a:latin typeface="+mn-lt"/>
                <a:ea typeface="+mn-ea"/>
                <a:cs typeface="+mn-cs"/>
              </a:rPr>
              <a:t> gives us the average value which is 111.70. we can also use the summarize function from the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package. In this case we need to specify the name of the data frame, which is the wage, and also we need to say which aggregate function needs to be applied to which column. So the aggregate function here is mean and wage with a small “w”, the </a:t>
            </a:r>
            <a:r>
              <a:rPr lang="en-US" sz="1200" kern="1200" dirty="0" err="1">
                <a:solidFill>
                  <a:schemeClr val="tx1"/>
                </a:solidFill>
                <a:effectLst/>
                <a:latin typeface="+mn-lt"/>
                <a:ea typeface="+mn-ea"/>
                <a:cs typeface="+mn-cs"/>
              </a:rPr>
              <a:t>colname</a:t>
            </a:r>
            <a:r>
              <a:rPr lang="en-US" sz="1200" kern="1200" dirty="0">
                <a:solidFill>
                  <a:schemeClr val="tx1"/>
                </a:solidFill>
                <a:effectLst/>
                <a:latin typeface="+mn-lt"/>
                <a:ea typeface="+mn-ea"/>
                <a:cs typeface="+mn-cs"/>
              </a:rPr>
              <a:t> we are interested in calculating the mean for. We can see the values calculated exactly the same as we have before. We can also use piping as well, so in this case we can say wage, and then use the pipe operator to pass the wage to the summarize function. So in this case we don’t need to explicitly define the R command because it’s already coming from pipe operator, so all of what we need to say is the mean function and the </a:t>
            </a:r>
            <a:r>
              <a:rPr lang="en-US" sz="1200" kern="1200" dirty="0" err="1">
                <a:solidFill>
                  <a:schemeClr val="tx1"/>
                </a:solidFill>
                <a:effectLst/>
                <a:latin typeface="+mn-lt"/>
                <a:ea typeface="+mn-ea"/>
                <a:cs typeface="+mn-cs"/>
              </a:rPr>
              <a:t>colname</a:t>
            </a:r>
            <a:r>
              <a:rPr lang="en-US" sz="1200" kern="1200" dirty="0">
                <a:solidFill>
                  <a:schemeClr val="tx1"/>
                </a:solidFill>
                <a:effectLst/>
                <a:latin typeface="+mn-lt"/>
                <a:ea typeface="+mn-ea"/>
                <a:cs typeface="+mn-cs"/>
              </a:rPr>
              <a:t> which is wage.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5</a:t>
            </a:fld>
            <a:endParaRPr lang="en-US"/>
          </a:p>
        </p:txBody>
      </p:sp>
    </p:spTree>
    <p:extLst>
      <p:ext uri="{BB962C8B-B14F-4D97-AF65-F5344CB8AC3E}">
        <p14:creationId xmlns:p14="http://schemas.microsoft.com/office/powerpoint/2010/main" val="1873057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consider the previous example. Suppose we wanted to calculate the average wage of the workers based on their education level. Well, one way to do this, was to use data </a:t>
            </a:r>
            <a:r>
              <a:rPr lang="en-US" sz="1200" kern="1200" dirty="0" err="1">
                <a:solidFill>
                  <a:schemeClr val="tx1"/>
                </a:solidFill>
                <a:effectLst/>
                <a:latin typeface="+mn-lt"/>
                <a:ea typeface="+mn-ea"/>
                <a:cs typeface="+mn-cs"/>
              </a:rPr>
              <a:t>subseting</a:t>
            </a:r>
            <a:r>
              <a:rPr lang="en-US" sz="1200" kern="1200" dirty="0">
                <a:solidFill>
                  <a:schemeClr val="tx1"/>
                </a:solidFill>
                <a:effectLst/>
                <a:latin typeface="+mn-lt"/>
                <a:ea typeface="+mn-ea"/>
                <a:cs typeface="+mn-cs"/>
              </a:rPr>
              <a:t> and compile individual subsets of the data where each subset contains the records of the workers with similar education level. We can then apply the mean function to each of these subsets separately.  </a:t>
            </a: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6</a:t>
            </a:fld>
            <a:endParaRPr lang="en-US"/>
          </a:p>
        </p:txBody>
      </p:sp>
    </p:spTree>
    <p:extLst>
      <p:ext uri="{BB962C8B-B14F-4D97-AF65-F5344CB8AC3E}">
        <p14:creationId xmlns:p14="http://schemas.microsoft.com/office/powerpoint/2010/main" val="150661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the implementation of the idea. First, we need to check the education levels; using the function “levels” we can see that there are 5 distinct education levels, high school graduate, high school graduate, some college, college graduate, and finally advanced degree. So what we need to do is create 5 distinct groups of the data, or subset of the data, where each contains one education group. We can do that by using the filter function from the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in order to filter the rules. So group less high school equals filter wage, where education is equal to less than high school graduate. We can do that for the other groups as well. So now we have 5 data frames, for the education level for each of these data frames exactly identical. We can now apply the summarize function on each of these data frames separately and calculate the mean of the wage. So we can see that for the group “less than high school,” it averages 84.10, the average for the group with a high school diploma is 95.78, for the group with some college it is 107.75, and so on and so forth. So we can see that the average wage is actually increasing which was expected.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7</a:t>
            </a:fld>
            <a:endParaRPr lang="en-US"/>
          </a:p>
        </p:txBody>
      </p:sp>
    </p:spTree>
    <p:extLst>
      <p:ext uri="{BB962C8B-B14F-4D97-AF65-F5344CB8AC3E}">
        <p14:creationId xmlns:p14="http://schemas.microsoft.com/office/powerpoint/2010/main" val="3968081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you could see, the previous approach was tedious and does not scale well when you have many levels in your data. In addition, it required many intermediate variables and the aggregate function had to be applied to them separately. </a:t>
            </a:r>
          </a:p>
          <a:p>
            <a:r>
              <a:rPr lang="en-US" sz="1200" kern="1200" dirty="0">
                <a:solidFill>
                  <a:schemeClr val="tx1"/>
                </a:solidFill>
                <a:effectLst/>
                <a:latin typeface="+mn-lt"/>
                <a:ea typeface="+mn-ea"/>
                <a:cs typeface="+mn-cs"/>
              </a:rPr>
              <a:t>The good news is that there is a more efficient way of doing this using the </a:t>
            </a:r>
            <a:r>
              <a:rPr lang="en-US" sz="1200" kern="1200" dirty="0" err="1">
                <a:solidFill>
                  <a:schemeClr val="tx1"/>
                </a:solidFill>
                <a:effectLst/>
                <a:latin typeface="+mn-lt"/>
                <a:ea typeface="+mn-ea"/>
                <a:cs typeface="+mn-cs"/>
              </a:rPr>
              <a:t>group_by</a:t>
            </a:r>
            <a:r>
              <a:rPr lang="en-US" sz="1200" kern="1200" dirty="0">
                <a:solidFill>
                  <a:schemeClr val="tx1"/>
                </a:solidFill>
                <a:effectLst/>
                <a:latin typeface="+mn-lt"/>
                <a:ea typeface="+mn-ea"/>
                <a:cs typeface="+mn-cs"/>
              </a:rPr>
              <a:t>() function. As the name implies, the </a:t>
            </a:r>
            <a:r>
              <a:rPr lang="en-US" sz="1200" kern="1200" dirty="0" err="1">
                <a:solidFill>
                  <a:schemeClr val="tx1"/>
                </a:solidFill>
                <a:effectLst/>
                <a:latin typeface="+mn-lt"/>
                <a:ea typeface="+mn-ea"/>
                <a:cs typeface="+mn-cs"/>
              </a:rPr>
              <a:t>group_by</a:t>
            </a:r>
            <a:r>
              <a:rPr lang="en-US" sz="1200" kern="1200" dirty="0">
                <a:solidFill>
                  <a:schemeClr val="tx1"/>
                </a:solidFill>
                <a:effectLst/>
                <a:latin typeface="+mn-lt"/>
                <a:ea typeface="+mn-ea"/>
                <a:cs typeface="+mn-cs"/>
              </a:rPr>
              <a:t>() function allows the aggregate functions to be applied to data points after grouping them according to a given criteria. </a:t>
            </a: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8</a:t>
            </a:fld>
            <a:endParaRPr lang="en-US"/>
          </a:p>
        </p:txBody>
      </p:sp>
    </p:spTree>
    <p:extLst>
      <p:ext uri="{BB962C8B-B14F-4D97-AF65-F5344CB8AC3E}">
        <p14:creationId xmlns:p14="http://schemas.microsoft.com/office/powerpoint/2010/main" val="2490443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consider the previous example and try to use the group by function. So we can use the pipe operator to pass the wage data frame to the group by function. With the group by function, we specify that we want to group the data frame using the education </a:t>
            </a:r>
            <a:r>
              <a:rPr lang="en-US" sz="1200" kern="1200" dirty="0" err="1">
                <a:solidFill>
                  <a:schemeClr val="tx1"/>
                </a:solidFill>
                <a:effectLst/>
                <a:latin typeface="+mn-lt"/>
                <a:ea typeface="+mn-ea"/>
                <a:cs typeface="+mn-cs"/>
              </a:rPr>
              <a:t>colname</a:t>
            </a:r>
            <a:r>
              <a:rPr lang="en-US" sz="1200" kern="1200" dirty="0">
                <a:solidFill>
                  <a:schemeClr val="tx1"/>
                </a:solidFill>
                <a:effectLst/>
                <a:latin typeface="+mn-lt"/>
                <a:ea typeface="+mn-ea"/>
                <a:cs typeface="+mn-cs"/>
              </a:rPr>
              <a:t>. After that we use the pipe operator to pass the results to the summarize function. In the summarize function, we specify that the aggregate function is going to be mean and is going to be applied to the wage </a:t>
            </a:r>
            <a:r>
              <a:rPr lang="en-US" sz="1200" kern="1200" dirty="0" err="1">
                <a:solidFill>
                  <a:schemeClr val="tx1"/>
                </a:solidFill>
                <a:effectLst/>
                <a:latin typeface="+mn-lt"/>
                <a:ea typeface="+mn-ea"/>
                <a:cs typeface="+mn-cs"/>
              </a:rPr>
              <a:t>colname</a:t>
            </a:r>
            <a:r>
              <a:rPr lang="en-US" sz="1200" kern="1200" dirty="0">
                <a:solidFill>
                  <a:schemeClr val="tx1"/>
                </a:solidFill>
                <a:effectLst/>
                <a:latin typeface="+mn-lt"/>
                <a:ea typeface="+mn-ea"/>
                <a:cs typeface="+mn-cs"/>
              </a:rPr>
              <a:t>. Doing that we can see the result printed exactly the same as we have previously calculated. You have done all of these operations in one single line. Also note that the result is a table type or a table data frame, which is very similar to the data frame and is considered a modern version of a data frame. </a:t>
            </a: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9</a:t>
            </a:fld>
            <a:endParaRPr lang="en-US"/>
          </a:p>
        </p:txBody>
      </p:sp>
    </p:spTree>
    <p:extLst>
      <p:ext uri="{BB962C8B-B14F-4D97-AF65-F5344CB8AC3E}">
        <p14:creationId xmlns:p14="http://schemas.microsoft.com/office/powerpoint/2010/main" val="599007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consider another example; in this case, we want to calculate the average the wage by martial status, but only for individuals between the age 26 and 45. So as you might of guessed, in this case, first we need to filter records, and select the individuals in a given age range. After that ,we can group them by marital status, and then calculate the average wage for each of the groups.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10</a:t>
            </a:fld>
            <a:endParaRPr lang="en-US"/>
          </a:p>
        </p:txBody>
      </p:sp>
    </p:spTree>
    <p:extLst>
      <p:ext uri="{BB962C8B-B14F-4D97-AF65-F5344CB8AC3E}">
        <p14:creationId xmlns:p14="http://schemas.microsoft.com/office/powerpoint/2010/main" val="3038217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10/27/2018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10/27/2018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10/27/2018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10/27/2018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10/27/2018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10/27/2018</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9.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9.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1118120"/>
            <a:ext cx="8080655" cy="2509748"/>
          </a:xfrm>
        </p:spPr>
        <p:txBody>
          <a:bodyPr/>
          <a:lstStyle/>
          <a:p>
            <a:r>
              <a:rPr lang="en-US" dirty="0"/>
              <a:t>Data Aggregation</a:t>
            </a:r>
            <a:br>
              <a:rPr lang="en-US" dirty="0"/>
            </a:b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4_3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0688" y="4481513"/>
            <a:ext cx="487362" cy="487362"/>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5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Example</a:t>
            </a:r>
            <a:endParaRPr lang="en-US" dirty="0">
              <a:latin typeface="Garamond" panose="02020404030301010803" pitchFamily="18" charset="0"/>
            </a:endParaRPr>
          </a:p>
        </p:txBody>
      </p:sp>
      <p:sp>
        <p:nvSpPr>
          <p:cNvPr id="5" name="Content Placeholder 4"/>
          <p:cNvSpPr>
            <a:spLocks noGrp="1"/>
          </p:cNvSpPr>
          <p:nvPr>
            <p:ph sz="half" idx="1"/>
          </p:nvPr>
        </p:nvSpPr>
        <p:spPr>
          <a:xfrm>
            <a:off x="2094437" y="884172"/>
            <a:ext cx="6561883" cy="3756408"/>
          </a:xfrm>
        </p:spPr>
        <p:txBody>
          <a:bodyPr>
            <a:noAutofit/>
          </a:bodyPr>
          <a:lstStyle/>
          <a:p>
            <a:pPr>
              <a:buFont typeface="Wingdings" panose="05000000000000000000" pitchFamily="2" charset="2"/>
              <a:buChar char="§"/>
            </a:pPr>
            <a:endParaRPr lang="en-US" altLang="en-US" sz="2000" b="0" i="1"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p:txBody>
      </p:sp>
      <p:sp>
        <p:nvSpPr>
          <p:cNvPr id="7" name="Content Placeholder 4"/>
          <p:cNvSpPr>
            <a:spLocks noGrp="1"/>
          </p:cNvSpPr>
          <p:nvPr>
            <p:ph sz="half" idx="1"/>
          </p:nvPr>
        </p:nvSpPr>
        <p:spPr>
          <a:xfrm>
            <a:off x="1972516" y="1150620"/>
            <a:ext cx="6805723" cy="3383280"/>
          </a:xfrm>
        </p:spPr>
        <p:txBody>
          <a:bodyPr>
            <a:noAutofit/>
          </a:bodyPr>
          <a:lstStyle/>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Business Task: Calculate the average wage by martial status for individuals with the age between 26 and 45.</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Here we need to first filter the records and select individuals in the the given age group and then to group them by their martial status and finally to calculate the average wage for each group.   </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p:txBody>
      </p:sp>
      <p:pic>
        <p:nvPicPr>
          <p:cNvPr id="2" name="4_3_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39725" y="4481513"/>
            <a:ext cx="487363" cy="487362"/>
          </a:xfrm>
          <a:prstGeom prst="rect">
            <a:avLst/>
          </a:prstGeom>
        </p:spPr>
      </p:pic>
    </p:spTree>
    <p:extLst>
      <p:ext uri="{BB962C8B-B14F-4D97-AF65-F5344CB8AC3E}">
        <p14:creationId xmlns:p14="http://schemas.microsoft.com/office/powerpoint/2010/main" val="16891880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5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Example</a:t>
            </a:r>
            <a:endParaRPr lang="en-US" dirty="0">
              <a:latin typeface="Garamond" panose="02020404030301010803" pitchFamily="18" charset="0"/>
            </a:endParaRPr>
          </a:p>
        </p:txBody>
      </p:sp>
      <p:sp>
        <p:nvSpPr>
          <p:cNvPr id="5" name="Rectangle 4"/>
          <p:cNvSpPr/>
          <p:nvPr/>
        </p:nvSpPr>
        <p:spPr>
          <a:xfrm>
            <a:off x="624840" y="1054345"/>
            <a:ext cx="8663940" cy="2846933"/>
          </a:xfrm>
          <a:prstGeom prst="rect">
            <a:avLst/>
          </a:prstGeom>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(ISLR)</a:t>
            </a:r>
          </a:p>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dplyr</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Wage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filter</a:t>
            </a:r>
            <a:r>
              <a:rPr lang="en-US" sz="1400" dirty="0">
                <a:latin typeface="Consolas" panose="020B0609020204030204" pitchFamily="49" charset="0"/>
                <a:ea typeface="Cambria" panose="02040503050406030204" pitchFamily="18" charset="0"/>
                <a:cs typeface="Times New Roman" panose="02020603050405020304" pitchFamily="18" charset="0"/>
              </a:rPr>
              <a:t>(age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26</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&amp;</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age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&lt;=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45</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group_by</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maritl</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summarise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400" dirty="0">
                <a:latin typeface="Consolas" panose="020B0609020204030204" pitchFamily="49" charset="0"/>
                <a:ea typeface="Cambria" panose="02040503050406030204" pitchFamily="18" charset="0"/>
                <a:cs typeface="Times New Roman" panose="02020603050405020304" pitchFamily="18" charset="0"/>
              </a:rPr>
              <a:t>(wage))</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 A </a:t>
            </a:r>
            <a:r>
              <a:rPr lang="en-US" sz="1400" dirty="0" err="1">
                <a:latin typeface="Consolas" panose="020B0609020204030204" pitchFamily="49" charset="0"/>
                <a:ea typeface="Cambria" panose="02040503050406030204" pitchFamily="18" charset="0"/>
                <a:cs typeface="Times New Roman" panose="02020603050405020304" pitchFamily="18" charset="0"/>
              </a:rPr>
              <a:t>tibble</a:t>
            </a:r>
            <a:r>
              <a:rPr lang="en-US" sz="1400" dirty="0">
                <a:latin typeface="Consolas" panose="020B0609020204030204" pitchFamily="49" charset="0"/>
                <a:ea typeface="Cambria" panose="02040503050406030204" pitchFamily="18" charset="0"/>
                <a:cs typeface="Times New Roman" panose="02020603050405020304" pitchFamily="18" charset="0"/>
              </a:rPr>
              <a:t>: 5 x 2</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maritl</a:t>
            </a:r>
            <a:r>
              <a:rPr lang="en-US" sz="1400" dirty="0">
                <a:latin typeface="Consolas" panose="020B0609020204030204" pitchFamily="49" charset="0"/>
                <a:ea typeface="Cambria" panose="02040503050406030204" pitchFamily="18" charset="0"/>
                <a:cs typeface="Times New Roman" panose="02020603050405020304" pitchFamily="18" charset="0"/>
              </a:rPr>
              <a:t>               M</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&lt;</a:t>
            </a:r>
            <a:r>
              <a:rPr lang="en-US" sz="1400" dirty="0" err="1">
                <a:latin typeface="Consolas" panose="020B0609020204030204" pitchFamily="49" charset="0"/>
                <a:ea typeface="Cambria" panose="02040503050406030204" pitchFamily="18" charset="0"/>
                <a:cs typeface="Times New Roman" panose="02020603050405020304" pitchFamily="18" charset="0"/>
              </a:rPr>
              <a:t>fct</a:t>
            </a:r>
            <a:r>
              <a:rPr lang="en-US" sz="1400" dirty="0">
                <a:latin typeface="Consolas" panose="020B0609020204030204" pitchFamily="49" charset="0"/>
                <a:ea typeface="Cambria" panose="02040503050406030204" pitchFamily="18" charset="0"/>
                <a:cs typeface="Times New Roman" panose="02020603050405020304" pitchFamily="18" charset="0"/>
              </a:rPr>
              <a:t>&gt;            &lt;</a:t>
            </a:r>
            <a:r>
              <a:rPr lang="en-US" sz="1400" dirty="0" err="1">
                <a:latin typeface="Consolas" panose="020B0609020204030204" pitchFamily="49" charset="0"/>
                <a:ea typeface="Cambria" panose="02040503050406030204" pitchFamily="18" charset="0"/>
                <a:cs typeface="Times New Roman" panose="02020603050405020304" pitchFamily="18" charset="0"/>
              </a:rPr>
              <a:t>dbl</a:t>
            </a:r>
            <a:r>
              <a:rPr lang="en-US" sz="1400" dirty="0">
                <a:latin typeface="Consolas" panose="020B0609020204030204" pitchFamily="49" charset="0"/>
                <a:ea typeface="Cambria" panose="02040503050406030204" pitchFamily="18" charset="0"/>
                <a:cs typeface="Times New Roman" panose="02020603050405020304" pitchFamily="18" charset="0"/>
              </a:rPr>
              <a:t>&gt;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1. Never Married 100.0</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2 2. Married       119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3 3. Widowed        93.3</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4 4. Divorced       96.3</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5 5. Separated      94.4</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4_3_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9600" y="4348163"/>
            <a:ext cx="487363" cy="487362"/>
          </a:xfrm>
          <a:prstGeom prst="rect">
            <a:avLst/>
          </a:prstGeom>
        </p:spPr>
      </p:pic>
    </p:spTree>
    <p:extLst>
      <p:ext uri="{BB962C8B-B14F-4D97-AF65-F5344CB8AC3E}">
        <p14:creationId xmlns:p14="http://schemas.microsoft.com/office/powerpoint/2010/main" val="15819371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17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134311" y="1167561"/>
            <a:ext cx="7602366" cy="3263504"/>
          </a:xfrm>
        </p:spPr>
        <p:txBody>
          <a:bodyPr>
            <a:noAutofit/>
          </a:bodyPr>
          <a:lstStyle/>
          <a:p>
            <a:r>
              <a:rPr lang="en-US" sz="2000" b="0" dirty="0">
                <a:latin typeface="Garamond" panose="02020404030301010803" pitchFamily="18" charset="0"/>
              </a:rPr>
              <a:t>In predictive analytics, various algorithms are deployed to mine data to find patterns with the goal making predictions. </a:t>
            </a:r>
          </a:p>
          <a:p>
            <a:endParaRPr lang="en-US" sz="2000" b="0" dirty="0">
              <a:latin typeface="Garamond" panose="02020404030301010803" pitchFamily="18" charset="0"/>
            </a:endParaRPr>
          </a:p>
          <a:p>
            <a:r>
              <a:rPr lang="en-US" sz="2000" b="0" dirty="0">
                <a:latin typeface="Garamond" panose="02020404030301010803" pitchFamily="18" charset="0"/>
              </a:rPr>
              <a:t>Predictive analytics systems deploy more complex algorithms and are more computationally intensive</a:t>
            </a:r>
          </a:p>
          <a:p>
            <a:endParaRPr lang="en-US" sz="2000" b="0" dirty="0">
              <a:latin typeface="Garamond" panose="02020404030301010803" pitchFamily="18" charset="0"/>
            </a:endParaRPr>
          </a:p>
          <a:p>
            <a:r>
              <a:rPr lang="en-US" sz="2000" b="0" dirty="0">
                <a:latin typeface="Garamond" panose="02020404030301010803" pitchFamily="18" charset="0"/>
              </a:rPr>
              <a:t>In Predictive Analytics systems the focus is in predicting the future as opposed to describing what has happened in the past which is the </a:t>
            </a:r>
            <a:r>
              <a:rPr lang="en-US" sz="2000" b="0" dirty="0" err="1">
                <a:latin typeface="Garamond" panose="02020404030301010803" pitchFamily="18" charset="0"/>
              </a:rPr>
              <a:t>focous</a:t>
            </a:r>
            <a:r>
              <a:rPr lang="en-US" sz="2000" b="0" dirty="0">
                <a:latin typeface="Garamond" panose="02020404030301010803" pitchFamily="18" charset="0"/>
              </a:rPr>
              <a:t> of BI systems.    </a:t>
            </a:r>
          </a:p>
          <a:p>
            <a:pPr marL="0" indent="0">
              <a:buNone/>
            </a:pPr>
            <a:endParaRPr lang="en-US" sz="2000" b="0" dirty="0">
              <a:latin typeface="Garamond" panose="02020404030301010803" pitchFamily="18" charset="0"/>
            </a:endParaRPr>
          </a:p>
          <a:p>
            <a:endParaRPr lang="en-US" sz="2000" b="0" dirty="0">
              <a:latin typeface="Garamond" panose="02020404030301010803" pitchFamily="18" charset="0"/>
            </a:endParaRPr>
          </a:p>
        </p:txBody>
      </p:sp>
      <p:sp>
        <p:nvSpPr>
          <p:cNvPr id="3" name="TextBox 2"/>
          <p:cNvSpPr txBox="1"/>
          <p:nvPr/>
        </p:nvSpPr>
        <p:spPr>
          <a:xfrm>
            <a:off x="0" y="0"/>
            <a:ext cx="9144000" cy="4718649"/>
          </a:xfrm>
          <a:prstGeom prst="rect">
            <a:avLst/>
          </a:prstGeom>
          <a:solidFill>
            <a:schemeClr val="tx1"/>
          </a:solidFill>
        </p:spPr>
        <p:txBody>
          <a:bodyPr wrap="square" rtlCol="0">
            <a:spAutoFit/>
          </a:bodyPr>
          <a:lstStyle/>
          <a:p>
            <a:endParaRPr lang="en-US" dirty="0"/>
          </a:p>
        </p:txBody>
      </p:sp>
      <p:sp>
        <p:nvSpPr>
          <p:cNvPr id="2" name="Title 1"/>
          <p:cNvSpPr>
            <a:spLocks noGrp="1"/>
          </p:cNvSpPr>
          <p:nvPr>
            <p:ph type="title"/>
          </p:nvPr>
        </p:nvSpPr>
        <p:spPr>
          <a:xfrm>
            <a:off x="280515" y="420307"/>
            <a:ext cx="8582970" cy="3998803"/>
          </a:xfrm>
          <a:solidFill>
            <a:srgbClr val="000000">
              <a:alpha val="0"/>
            </a:srgbClr>
          </a:solidFill>
        </p:spPr>
        <p:txBody>
          <a:bodyPr>
            <a:normAutofit fontScale="90000"/>
          </a:bodyPr>
          <a:lstStyle/>
          <a:p>
            <a:pPr algn="ctr"/>
            <a:r>
              <a:rPr lang="en-US" sz="3600" b="0" dirty="0">
                <a:solidFill>
                  <a:schemeClr val="bg1"/>
                </a:solidFill>
              </a:rPr>
              <a:t/>
            </a:r>
            <a:br>
              <a:rPr lang="en-US" sz="3600" b="0" dirty="0">
                <a:solidFill>
                  <a:schemeClr val="bg1"/>
                </a:solidFill>
              </a:rPr>
            </a:br>
            <a:r>
              <a:rPr lang="en-US" sz="3800" b="0" dirty="0">
                <a:solidFill>
                  <a:schemeClr val="bg1"/>
                </a:solidFill>
              </a:rPr>
              <a:t>"Data will talk if you’re willing to listen to it."</a:t>
            </a:r>
            <a:r>
              <a:rPr lang="en-US" sz="4000" b="0" dirty="0">
                <a:solidFill>
                  <a:schemeClr val="bg1"/>
                </a:solidFill>
              </a:rPr>
              <a:t/>
            </a:r>
            <a:br>
              <a:rPr lang="en-US" sz="4000" b="0" dirty="0">
                <a:solidFill>
                  <a:schemeClr val="bg1"/>
                </a:solidFill>
              </a:rPr>
            </a:br>
            <a:r>
              <a:rPr lang="en-US" sz="4000" b="0" dirty="0">
                <a:solidFill>
                  <a:schemeClr val="bg1"/>
                </a:solidFill>
              </a:rPr>
              <a:t/>
            </a:r>
            <a:br>
              <a:rPr lang="en-US" sz="4000" b="0" dirty="0">
                <a:solidFill>
                  <a:schemeClr val="bg1"/>
                </a:solidFill>
              </a:rPr>
            </a:br>
            <a:r>
              <a:rPr lang="en-US" sz="3600" b="0" dirty="0">
                <a:solidFill>
                  <a:schemeClr val="bg1"/>
                </a:solidFill>
              </a:rPr>
              <a:t/>
            </a:r>
            <a:br>
              <a:rPr lang="en-US" sz="3600" b="0" dirty="0">
                <a:solidFill>
                  <a:schemeClr val="bg1"/>
                </a:solidFill>
              </a:rPr>
            </a:br>
            <a:r>
              <a:rPr lang="en-US" sz="3600" b="0" dirty="0">
                <a:solidFill>
                  <a:schemeClr val="bg1"/>
                </a:solidFill>
              </a:rPr>
              <a:t>						 </a:t>
            </a:r>
            <a:r>
              <a:rPr lang="en-US" sz="3200" b="0" dirty="0">
                <a:solidFill>
                  <a:schemeClr val="bg1"/>
                </a:solidFill>
              </a:rPr>
              <a:t>– Jim Bergeson </a:t>
            </a:r>
            <a:r>
              <a:rPr lang="en-US" sz="3600" b="0" dirty="0">
                <a:solidFill>
                  <a:schemeClr val="bg1"/>
                </a:solidFill>
              </a:rPr>
              <a:t> </a:t>
            </a:r>
            <a:br>
              <a:rPr lang="en-US" sz="3600" b="0" dirty="0">
                <a:solidFill>
                  <a:schemeClr val="bg1"/>
                </a:solidFill>
              </a:rPr>
            </a:br>
            <a:r>
              <a:rPr lang="en-US" sz="3600" b="0" dirty="0"/>
              <a:t/>
            </a:r>
            <a:br>
              <a:rPr lang="en-US" sz="3600" b="0" dirty="0"/>
            </a:br>
            <a:r>
              <a:rPr lang="en-US" sz="3200" dirty="0"/>
              <a:t/>
            </a:r>
            <a:br>
              <a:rPr lang="en-US" sz="3200" dirty="0"/>
            </a:br>
            <a:endParaRPr lang="en-US" sz="3200" dirty="0"/>
          </a:p>
        </p:txBody>
      </p:sp>
    </p:spTree>
    <p:extLst>
      <p:ext uri="{BB962C8B-B14F-4D97-AF65-F5344CB8AC3E}">
        <p14:creationId xmlns:p14="http://schemas.microsoft.com/office/powerpoint/2010/main" val="572354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252"/>
            <a:ext cx="6897006" cy="884172"/>
          </a:xfrm>
        </p:spPr>
        <p:txBody>
          <a:bodyPr/>
          <a:lstStyle/>
          <a:p>
            <a:r>
              <a:rPr lang="en-US" dirty="0">
                <a:solidFill>
                  <a:schemeClr val="tx2">
                    <a:lumMod val="75000"/>
                  </a:schemeClr>
                </a:solidFill>
                <a:latin typeface="Garamond" panose="02020404030301010803" pitchFamily="18" charset="0"/>
              </a:rPr>
              <a:t>Data Aggregation: Definition</a:t>
            </a:r>
            <a:endParaRPr lang="en-US" dirty="0">
              <a:latin typeface="Garamond" panose="02020404030301010803" pitchFamily="18" charset="0"/>
            </a:endParaRPr>
          </a:p>
        </p:txBody>
      </p:sp>
      <p:sp>
        <p:nvSpPr>
          <p:cNvPr id="5" name="Content Placeholder 4"/>
          <p:cNvSpPr>
            <a:spLocks noGrp="1"/>
          </p:cNvSpPr>
          <p:nvPr>
            <p:ph sz="half" idx="1"/>
          </p:nvPr>
        </p:nvSpPr>
        <p:spPr>
          <a:xfrm>
            <a:off x="2094437" y="884172"/>
            <a:ext cx="6217071" cy="3756408"/>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Data aggregation is any process in which information is gathered and expressed in a summary form, for purposes such as statistical analysis.</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sz="2000" b="0" dirty="0">
                <a:solidFill>
                  <a:schemeClr val="tx2">
                    <a:lumMod val="75000"/>
                  </a:schemeClr>
                </a:solidFill>
                <a:latin typeface="Garamond" panose="02020404030301010803" pitchFamily="18" charset="0"/>
              </a:rPr>
              <a:t>An aggregate function is a function where the values of multiple data points are grouped together to form a single value.</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Many of the descriptive statistics measures can be considered as aggregate functions which can provide valuable summary insight about the data.</a:t>
            </a:r>
          </a:p>
        </p:txBody>
      </p:sp>
      <p:pic>
        <p:nvPicPr>
          <p:cNvPr id="2" name="4_3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3700" y="4414838"/>
            <a:ext cx="487363" cy="487362"/>
          </a:xfrm>
          <a:prstGeom prst="rect">
            <a:avLst/>
          </a:prstGeom>
        </p:spPr>
      </p:pic>
    </p:spTree>
    <p:extLst>
      <p:ext uri="{BB962C8B-B14F-4D97-AF65-F5344CB8AC3E}">
        <p14:creationId xmlns:p14="http://schemas.microsoft.com/office/powerpoint/2010/main" val="6590003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0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252"/>
            <a:ext cx="6897006" cy="884172"/>
          </a:xfrm>
        </p:spPr>
        <p:txBody>
          <a:bodyPr/>
          <a:lstStyle/>
          <a:p>
            <a:r>
              <a:rPr lang="en-US" dirty="0">
                <a:solidFill>
                  <a:schemeClr val="tx2">
                    <a:lumMod val="75000"/>
                  </a:schemeClr>
                </a:solidFill>
                <a:latin typeface="Garamond" panose="02020404030301010803" pitchFamily="18" charset="0"/>
              </a:rPr>
              <a:t>Quiz: Test Your Knowledge</a:t>
            </a:r>
            <a:endParaRPr lang="en-US" dirty="0">
              <a:latin typeface="Garamond" panose="02020404030301010803" pitchFamily="18" charset="0"/>
            </a:endParaRPr>
          </a:p>
        </p:txBody>
      </p:sp>
      <p:sp>
        <p:nvSpPr>
          <p:cNvPr id="5" name="Content Placeholder 4"/>
          <p:cNvSpPr>
            <a:spLocks noGrp="1"/>
          </p:cNvSpPr>
          <p:nvPr>
            <p:ph sz="half" idx="1"/>
          </p:nvPr>
        </p:nvSpPr>
        <p:spPr>
          <a:xfrm>
            <a:off x="2094437" y="884172"/>
            <a:ext cx="6217071" cy="3756408"/>
          </a:xfrm>
        </p:spPr>
        <p:txBody>
          <a:bodyPr>
            <a:noAutofit/>
          </a:bodyPr>
          <a:lstStyle/>
          <a:p>
            <a:pPr marL="0" indent="0">
              <a:buNone/>
            </a:pPr>
            <a:r>
              <a:rPr lang="en-US" altLang="en-US" sz="2000" b="0" dirty="0">
                <a:solidFill>
                  <a:schemeClr val="tx2">
                    <a:lumMod val="75000"/>
                  </a:schemeClr>
                </a:solidFill>
                <a:latin typeface="Garamond" panose="02020404030301010803" pitchFamily="18" charset="0"/>
              </a:rPr>
              <a:t>Which of the followings can be considered as an aggregate function:</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marL="457200" indent="-457200">
              <a:buFont typeface="+mj-lt"/>
              <a:buAutoNum type="alphaUcPeriod"/>
            </a:pPr>
            <a:r>
              <a:rPr lang="en-US" altLang="en-US" sz="2000" b="0" dirty="0">
                <a:solidFill>
                  <a:schemeClr val="tx2">
                    <a:lumMod val="75000"/>
                  </a:schemeClr>
                </a:solidFill>
                <a:latin typeface="Garamond" panose="02020404030301010803" pitchFamily="18" charset="0"/>
              </a:rPr>
              <a:t>Sum</a:t>
            </a:r>
          </a:p>
          <a:p>
            <a:pPr marL="457200" indent="-457200">
              <a:buFont typeface="+mj-lt"/>
              <a:buAutoNum type="alphaUcPeriod"/>
            </a:pPr>
            <a:r>
              <a:rPr lang="en-US" altLang="en-US" sz="2000" b="0" dirty="0">
                <a:solidFill>
                  <a:schemeClr val="tx2">
                    <a:lumMod val="75000"/>
                  </a:schemeClr>
                </a:solidFill>
                <a:latin typeface="Garamond" panose="02020404030301010803" pitchFamily="18" charset="0"/>
              </a:rPr>
              <a:t>Mean</a:t>
            </a:r>
          </a:p>
          <a:p>
            <a:pPr marL="457200" indent="-457200">
              <a:buFont typeface="+mj-lt"/>
              <a:buAutoNum type="alphaUcPeriod"/>
            </a:pPr>
            <a:r>
              <a:rPr lang="en-US" altLang="en-US" sz="2000" b="0" dirty="0">
                <a:solidFill>
                  <a:schemeClr val="tx2">
                    <a:lumMod val="75000"/>
                  </a:schemeClr>
                </a:solidFill>
                <a:latin typeface="Garamond" panose="02020404030301010803" pitchFamily="18" charset="0"/>
              </a:rPr>
              <a:t>Standard Deviation </a:t>
            </a:r>
          </a:p>
          <a:p>
            <a:pPr marL="457200" indent="-457200">
              <a:buFont typeface="+mj-lt"/>
              <a:buAutoNum type="alphaUcPeriod"/>
            </a:pPr>
            <a:r>
              <a:rPr lang="en-US" altLang="en-US" sz="2000" b="0" dirty="0">
                <a:solidFill>
                  <a:schemeClr val="tx2">
                    <a:lumMod val="75000"/>
                  </a:schemeClr>
                </a:solidFill>
                <a:latin typeface="Garamond" panose="02020404030301010803" pitchFamily="18" charset="0"/>
              </a:rPr>
              <a:t>All of the above</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Answer: ‘D’. All of these functions take a series of values and return a single value, hence can be classified as an aggregate function.</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p:txBody>
      </p:sp>
    </p:spTree>
    <p:extLst>
      <p:ext uri="{BB962C8B-B14F-4D97-AF65-F5344CB8AC3E}">
        <p14:creationId xmlns:p14="http://schemas.microsoft.com/office/powerpoint/2010/main" val="427714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252"/>
            <a:ext cx="6897006" cy="884172"/>
          </a:xfrm>
        </p:spPr>
        <p:txBody>
          <a:bodyPr/>
          <a:lstStyle/>
          <a:p>
            <a:r>
              <a:rPr lang="en-US" dirty="0">
                <a:solidFill>
                  <a:schemeClr val="tx2">
                    <a:lumMod val="75000"/>
                  </a:schemeClr>
                </a:solidFill>
                <a:latin typeface="Garamond" panose="02020404030301010803" pitchFamily="18" charset="0"/>
              </a:rPr>
              <a:t>Data Aggregation: Examples</a:t>
            </a:r>
            <a:endParaRPr lang="en-US" dirty="0">
              <a:latin typeface="Garamond" panose="02020404030301010803" pitchFamily="18" charset="0"/>
            </a:endParaRPr>
          </a:p>
        </p:txBody>
      </p:sp>
      <p:sp>
        <p:nvSpPr>
          <p:cNvPr id="5" name="Content Placeholder 4"/>
          <p:cNvSpPr>
            <a:spLocks noGrp="1"/>
          </p:cNvSpPr>
          <p:nvPr>
            <p:ph sz="half" idx="1"/>
          </p:nvPr>
        </p:nvSpPr>
        <p:spPr>
          <a:xfrm>
            <a:off x="2094437" y="884172"/>
            <a:ext cx="6691423" cy="3756408"/>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The followings are examples of business questions that can be answered using aggregate functions:</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r>
              <a:rPr lang="en-US" altLang="en-US" sz="2000" b="0" dirty="0">
                <a:solidFill>
                  <a:schemeClr val="tx2">
                    <a:lumMod val="75000"/>
                  </a:schemeClr>
                </a:solidFill>
                <a:latin typeface="Garamond" panose="02020404030301010803" pitchFamily="18" charset="0"/>
              </a:rPr>
              <a:t>What is the average salary of an employee in the company?</a:t>
            </a:r>
          </a:p>
          <a:p>
            <a:r>
              <a:rPr lang="en-US" altLang="en-US" sz="2000" b="0" dirty="0">
                <a:solidFill>
                  <a:schemeClr val="tx2">
                    <a:lumMod val="75000"/>
                  </a:schemeClr>
                </a:solidFill>
                <a:latin typeface="Garamond" panose="02020404030301010803" pitchFamily="18" charset="0"/>
              </a:rPr>
              <a:t>What were the total salaries for a particular year?</a:t>
            </a:r>
          </a:p>
          <a:p>
            <a:r>
              <a:rPr lang="en-US" altLang="en-US" sz="2000" b="0" dirty="0">
                <a:solidFill>
                  <a:schemeClr val="tx2">
                    <a:lumMod val="75000"/>
                  </a:schemeClr>
                </a:solidFill>
                <a:latin typeface="Garamond" panose="02020404030301010803" pitchFamily="18" charset="0"/>
              </a:rPr>
              <a:t>What are the maximum and minimum salaries in the Computer’s Department? </a:t>
            </a:r>
          </a:p>
        </p:txBody>
      </p:sp>
      <p:pic>
        <p:nvPicPr>
          <p:cNvPr id="2" name="4_3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15938" y="4508500"/>
            <a:ext cx="487362" cy="487363"/>
          </a:xfrm>
          <a:prstGeom prst="rect">
            <a:avLst/>
          </a:prstGeom>
        </p:spPr>
      </p:pic>
    </p:spTree>
    <p:extLst>
      <p:ext uri="{BB962C8B-B14F-4D97-AF65-F5344CB8AC3E}">
        <p14:creationId xmlns:p14="http://schemas.microsoft.com/office/powerpoint/2010/main" val="7663517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2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252"/>
            <a:ext cx="6897006" cy="884172"/>
          </a:xfrm>
        </p:spPr>
        <p:txBody>
          <a:bodyPr/>
          <a:lstStyle/>
          <a:p>
            <a:r>
              <a:rPr lang="en-US" dirty="0">
                <a:solidFill>
                  <a:schemeClr val="tx2">
                    <a:lumMod val="75000"/>
                  </a:schemeClr>
                </a:solidFill>
                <a:latin typeface="Garamond" panose="02020404030301010803" pitchFamily="18" charset="0"/>
              </a:rPr>
              <a:t>Example</a:t>
            </a:r>
            <a:endParaRPr lang="en-US" dirty="0">
              <a:latin typeface="Garamond" panose="02020404030301010803" pitchFamily="18" charset="0"/>
            </a:endParaRPr>
          </a:p>
        </p:txBody>
      </p:sp>
      <p:sp>
        <p:nvSpPr>
          <p:cNvPr id="2" name="Rectangle 1"/>
          <p:cNvSpPr/>
          <p:nvPr/>
        </p:nvSpPr>
        <p:spPr>
          <a:xfrm>
            <a:off x="1911556" y="747264"/>
            <a:ext cx="7651543" cy="4047262"/>
          </a:xfrm>
          <a:prstGeom prst="rect">
            <a:avLst/>
          </a:prstGeom>
        </p:spPr>
        <p:txBody>
          <a:bodyPr wrap="square">
            <a:spAutoFit/>
          </a:bodyPr>
          <a:lstStyle/>
          <a:p>
            <a:pPr latinLnBrk="1">
              <a:spcAft>
                <a:spcPts val="1000"/>
              </a:spcAft>
            </a:pP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300" dirty="0">
                <a:latin typeface="Consolas" panose="020B0609020204030204" pitchFamily="49" charset="0"/>
                <a:ea typeface="Cambria" panose="02040503050406030204" pitchFamily="18" charset="0"/>
                <a:cs typeface="Times New Roman" panose="02020603050405020304" pitchFamily="18" charset="0"/>
              </a:rPr>
              <a:t>(ISLR)</a:t>
            </a:r>
          </a:p>
          <a:p>
            <a:pPr latinLnBrk="1">
              <a:spcAft>
                <a:spcPts val="1000"/>
              </a:spcAft>
            </a:pP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err="1">
                <a:latin typeface="Consolas" panose="020B0609020204030204" pitchFamily="49" charset="0"/>
                <a:ea typeface="Cambria" panose="02040503050406030204" pitchFamily="18" charset="0"/>
                <a:cs typeface="Times New Roman" panose="02020603050405020304" pitchFamily="18" charset="0"/>
              </a:rPr>
              <a:t>dplyr</a:t>
            </a:r>
            <a:r>
              <a:rPr lang="en-US" sz="13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3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colnames</a:t>
            </a:r>
            <a:r>
              <a:rPr lang="en-US" sz="1300" dirty="0">
                <a:latin typeface="Consolas" panose="020B0609020204030204" pitchFamily="49" charset="0"/>
                <a:ea typeface="Cambria" panose="02040503050406030204" pitchFamily="18" charset="0"/>
                <a:cs typeface="Times New Roman" panose="02020603050405020304" pitchFamily="18" charset="0"/>
              </a:rPr>
              <a:t>(Wage)</a:t>
            </a:r>
          </a:p>
          <a:p>
            <a:pPr latinLnBrk="1">
              <a:spcAft>
                <a:spcPts val="1000"/>
              </a:spcAft>
            </a:pPr>
            <a:r>
              <a:rPr lang="en-US" sz="1300" dirty="0">
                <a:latin typeface="Consolas" panose="020B0609020204030204" pitchFamily="49" charset="0"/>
                <a:ea typeface="Cambria" panose="02040503050406030204" pitchFamily="18" charset="0"/>
                <a:cs typeface="Times New Roman" panose="02020603050405020304" pitchFamily="18" charset="0"/>
              </a:rPr>
              <a:t>##  [1] "year"       "age"        "</a:t>
            </a:r>
            <a:r>
              <a:rPr lang="en-US" sz="1300" dirty="0" err="1">
                <a:latin typeface="Consolas" panose="020B0609020204030204" pitchFamily="49" charset="0"/>
                <a:ea typeface="Cambria" panose="02040503050406030204" pitchFamily="18" charset="0"/>
                <a:cs typeface="Times New Roman" panose="02020603050405020304" pitchFamily="18" charset="0"/>
              </a:rPr>
              <a:t>maritl</a:t>
            </a:r>
            <a:r>
              <a:rPr lang="en-US" sz="1300" dirty="0">
                <a:latin typeface="Consolas" panose="020B0609020204030204" pitchFamily="49" charset="0"/>
                <a:ea typeface="Cambria" panose="02040503050406030204" pitchFamily="18" charset="0"/>
                <a:cs typeface="Times New Roman" panose="02020603050405020304" pitchFamily="18" charset="0"/>
              </a:rPr>
              <a:t>"     "race"       "education"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[6] "region"     "</a:t>
            </a:r>
            <a:r>
              <a:rPr lang="en-US" sz="1300" dirty="0" err="1">
                <a:latin typeface="Consolas" panose="020B0609020204030204" pitchFamily="49" charset="0"/>
                <a:ea typeface="Cambria" panose="02040503050406030204" pitchFamily="18" charset="0"/>
                <a:cs typeface="Times New Roman" panose="02020603050405020304" pitchFamily="18" charset="0"/>
              </a:rPr>
              <a:t>jobclass</a:t>
            </a:r>
            <a:r>
              <a:rPr lang="en-US" sz="1300" dirty="0">
                <a:latin typeface="Consolas" panose="020B0609020204030204" pitchFamily="49" charset="0"/>
                <a:ea typeface="Cambria" panose="02040503050406030204" pitchFamily="18" charset="0"/>
                <a:cs typeface="Times New Roman" panose="02020603050405020304" pitchFamily="18" charset="0"/>
              </a:rPr>
              <a:t>"   "health"     "</a:t>
            </a:r>
            <a:r>
              <a:rPr lang="en-US" sz="1300" dirty="0" err="1">
                <a:latin typeface="Consolas" panose="020B0609020204030204" pitchFamily="49" charset="0"/>
                <a:ea typeface="Cambria" panose="02040503050406030204" pitchFamily="18" charset="0"/>
                <a:cs typeface="Times New Roman" panose="02020603050405020304" pitchFamily="18" charset="0"/>
              </a:rPr>
              <a:t>health_ins</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err="1">
                <a:latin typeface="Consolas" panose="020B0609020204030204" pitchFamily="49" charset="0"/>
                <a:ea typeface="Cambria" panose="02040503050406030204" pitchFamily="18" charset="0"/>
                <a:cs typeface="Times New Roman" panose="02020603050405020304" pitchFamily="18" charset="0"/>
              </a:rPr>
              <a:t>logwage</a:t>
            </a:r>
            <a:r>
              <a:rPr lang="en-US" sz="1300" dirty="0">
                <a:latin typeface="Consolas" panose="020B0609020204030204" pitchFamily="49" charset="0"/>
                <a:ea typeface="Cambria" panose="02040503050406030204" pitchFamily="18" charset="0"/>
                <a:cs typeface="Times New Roman" panose="02020603050405020304" pitchFamily="18" charset="0"/>
              </a:rPr>
              <a:t>"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[11] "wage"</a:t>
            </a:r>
          </a:p>
          <a:p>
            <a:pPr latinLnBrk="1">
              <a:spcAft>
                <a:spcPts val="1000"/>
              </a:spcAft>
            </a:pP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err="1">
                <a:latin typeface="Consolas" panose="020B0609020204030204" pitchFamily="49" charset="0"/>
                <a:ea typeface="Cambria" panose="02040503050406030204" pitchFamily="18" charset="0"/>
                <a:cs typeface="Times New Roman" panose="02020603050405020304" pitchFamily="18" charset="0"/>
              </a:rPr>
              <a:t>Wage</a:t>
            </a:r>
            <a:r>
              <a:rPr lang="en-US" sz="13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300" dirty="0" err="1">
                <a:latin typeface="Consolas" panose="020B0609020204030204" pitchFamily="49" charset="0"/>
                <a:ea typeface="Cambria" panose="02040503050406030204" pitchFamily="18" charset="0"/>
                <a:cs typeface="Times New Roman" panose="02020603050405020304" pitchFamily="18" charset="0"/>
              </a:rPr>
              <a:t>wage</a:t>
            </a:r>
            <a:r>
              <a:rPr lang="en-US" sz="13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300" dirty="0">
                <a:latin typeface="Consolas" panose="020B0609020204030204" pitchFamily="49" charset="0"/>
                <a:ea typeface="Cambria" panose="02040503050406030204" pitchFamily="18" charset="0"/>
                <a:cs typeface="Times New Roman" panose="02020603050405020304" pitchFamily="18" charset="0"/>
              </a:rPr>
              <a:t>## [1] 111.7036</a:t>
            </a:r>
          </a:p>
          <a:p>
            <a:pPr latinLnBrk="1">
              <a:spcAft>
                <a:spcPts val="1000"/>
              </a:spcAft>
            </a:pPr>
            <a:r>
              <a:rPr lang="en-US" sz="13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summarise</a:t>
            </a:r>
            <a:r>
              <a:rPr lang="en-US" sz="1300" dirty="0">
                <a:latin typeface="Consolas" panose="020B0609020204030204" pitchFamily="49" charset="0"/>
                <a:ea typeface="Cambria" panose="02040503050406030204" pitchFamily="18" charset="0"/>
                <a:cs typeface="Times New Roman" panose="02020603050405020304" pitchFamily="18" charset="0"/>
              </a:rPr>
              <a:t>(Wage, </a:t>
            </a:r>
            <a:r>
              <a:rPr lang="en-US" sz="13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300" dirty="0">
                <a:latin typeface="Consolas" panose="020B0609020204030204" pitchFamily="49" charset="0"/>
                <a:ea typeface="Cambria" panose="02040503050406030204" pitchFamily="18" charset="0"/>
                <a:cs typeface="Times New Roman" panose="02020603050405020304" pitchFamily="18" charset="0"/>
              </a:rPr>
              <a:t>(wage)) </a:t>
            </a:r>
            <a:r>
              <a:rPr lang="en-US" sz="13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#Using the </a:t>
            </a:r>
            <a:r>
              <a:rPr lang="en-US" sz="13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summarise</a:t>
            </a:r>
            <a:r>
              <a:rPr lang="en-US" sz="13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function from '</a:t>
            </a:r>
            <a:r>
              <a:rPr lang="en-US" sz="13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dplyr</a:t>
            </a:r>
            <a:r>
              <a:rPr lang="en-US" sz="13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a:t>
            </a:r>
            <a:endParaRPr lang="en-US" sz="13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300" dirty="0">
                <a:latin typeface="Consolas" panose="020B0609020204030204" pitchFamily="49" charset="0"/>
                <a:ea typeface="Cambria" panose="02040503050406030204" pitchFamily="18" charset="0"/>
                <a:cs typeface="Times New Roman" panose="02020603050405020304" pitchFamily="18" charset="0"/>
              </a:rPr>
              <a:t>##          M</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1 111.7036</a:t>
            </a:r>
          </a:p>
          <a:p>
            <a:pPr latinLnBrk="1">
              <a:spcAft>
                <a:spcPts val="1000"/>
              </a:spcAft>
            </a:pPr>
            <a:r>
              <a:rPr lang="en-US" sz="1300" dirty="0">
                <a:latin typeface="Consolas" panose="020B0609020204030204" pitchFamily="49" charset="0"/>
                <a:ea typeface="Cambria" panose="02040503050406030204" pitchFamily="18" charset="0"/>
                <a:cs typeface="Times New Roman" panose="02020603050405020304" pitchFamily="18" charset="0"/>
              </a:rPr>
              <a:t>Wage </a:t>
            </a:r>
            <a:r>
              <a:rPr lang="en-US" sz="13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3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3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summarise</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300" dirty="0">
                <a:latin typeface="Consolas" panose="020B0609020204030204" pitchFamily="49" charset="0"/>
                <a:ea typeface="Cambria" panose="02040503050406030204" pitchFamily="18" charset="0"/>
                <a:cs typeface="Times New Roman" panose="02020603050405020304" pitchFamily="18" charset="0"/>
              </a:rPr>
              <a:t>(wage)) </a:t>
            </a:r>
            <a:r>
              <a:rPr lang="en-US" sz="13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Same but using piping</a:t>
            </a:r>
            <a:endParaRPr lang="en-US" sz="13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300" dirty="0">
                <a:latin typeface="Consolas" panose="020B0609020204030204" pitchFamily="49" charset="0"/>
                <a:ea typeface="Cambria" panose="02040503050406030204" pitchFamily="18" charset="0"/>
                <a:cs typeface="Times New Roman" panose="02020603050405020304" pitchFamily="18" charset="0"/>
              </a:rPr>
              <a:t>##          M</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1 111.7036</a:t>
            </a:r>
            <a:endParaRPr lang="en-US" sz="13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3" name="4_3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325" y="4522788"/>
            <a:ext cx="487363" cy="487362"/>
          </a:xfrm>
          <a:prstGeom prst="rect">
            <a:avLst/>
          </a:prstGeom>
        </p:spPr>
      </p:pic>
    </p:spTree>
    <p:extLst>
      <p:ext uri="{BB962C8B-B14F-4D97-AF65-F5344CB8AC3E}">
        <p14:creationId xmlns:p14="http://schemas.microsoft.com/office/powerpoint/2010/main" val="2474790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5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latin typeface="Garamond" panose="02020404030301010803" pitchFamily="18" charset="0"/>
              </a:rPr>
              <a:t>Aggregating by Groups</a:t>
            </a:r>
          </a:p>
        </p:txBody>
      </p:sp>
      <p:sp>
        <p:nvSpPr>
          <p:cNvPr id="5" name="Content Placeholder 4"/>
          <p:cNvSpPr>
            <a:spLocks noGrp="1"/>
          </p:cNvSpPr>
          <p:nvPr>
            <p:ph sz="half" idx="1"/>
          </p:nvPr>
        </p:nvSpPr>
        <p:spPr>
          <a:xfrm>
            <a:off x="2094437" y="884172"/>
            <a:ext cx="6805723" cy="3756408"/>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In the previous example, imagine if we wanted to calculate the average wage based on the education level.</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One approach is to use data </a:t>
            </a:r>
            <a:r>
              <a:rPr lang="en-US" altLang="en-US" sz="2000" b="0" dirty="0" err="1">
                <a:solidFill>
                  <a:schemeClr val="tx2">
                    <a:lumMod val="75000"/>
                  </a:schemeClr>
                </a:solidFill>
                <a:latin typeface="Garamond" panose="02020404030301010803" pitchFamily="18" charset="0"/>
              </a:rPr>
              <a:t>subseting</a:t>
            </a:r>
            <a:r>
              <a:rPr lang="en-US" altLang="en-US" sz="2000" b="0" dirty="0">
                <a:solidFill>
                  <a:schemeClr val="tx2">
                    <a:lumMod val="75000"/>
                  </a:schemeClr>
                </a:solidFill>
                <a:latin typeface="Garamond" panose="02020404030301010803" pitchFamily="18" charset="0"/>
              </a:rPr>
              <a:t> and selecting </a:t>
            </a:r>
            <a:r>
              <a:rPr lang="en-US" altLang="en-US" sz="2000" b="0" dirty="0" err="1">
                <a:solidFill>
                  <a:schemeClr val="tx2">
                    <a:lumMod val="75000"/>
                  </a:schemeClr>
                </a:solidFill>
                <a:latin typeface="Garamond" panose="02020404030301010803" pitchFamily="18" charset="0"/>
              </a:rPr>
              <a:t>individulas</a:t>
            </a:r>
            <a:r>
              <a:rPr lang="en-US" altLang="en-US" sz="2000" b="0" dirty="0">
                <a:solidFill>
                  <a:schemeClr val="tx2">
                    <a:lumMod val="75000"/>
                  </a:schemeClr>
                </a:solidFill>
                <a:latin typeface="Garamond" panose="02020404030301010803" pitchFamily="18" charset="0"/>
              </a:rPr>
              <a:t> with similar education levels into different segments and then to calculate the average salary for each group.</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This approach is shown in the next slide.</a:t>
            </a:r>
          </a:p>
          <a:p>
            <a:pPr marL="0" indent="0">
              <a:buNone/>
            </a:pPr>
            <a:endParaRPr lang="en-US" altLang="en-US" sz="2000" b="0" dirty="0">
              <a:solidFill>
                <a:schemeClr val="tx2">
                  <a:lumMod val="75000"/>
                </a:schemeClr>
              </a:solidFill>
              <a:latin typeface="Garamond" panose="02020404030301010803" pitchFamily="18" charset="0"/>
            </a:endParaRPr>
          </a:p>
        </p:txBody>
      </p:sp>
      <p:pic>
        <p:nvPicPr>
          <p:cNvPr id="2" name="4_3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2925" y="4481513"/>
            <a:ext cx="487363" cy="487362"/>
          </a:xfrm>
          <a:prstGeom prst="rect">
            <a:avLst/>
          </a:prstGeom>
        </p:spPr>
      </p:pic>
    </p:spTree>
    <p:extLst>
      <p:ext uri="{BB962C8B-B14F-4D97-AF65-F5344CB8AC3E}">
        <p14:creationId xmlns:p14="http://schemas.microsoft.com/office/powerpoint/2010/main" val="33406400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9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Example</a:t>
            </a:r>
            <a:endParaRPr lang="en-US" dirty="0">
              <a:latin typeface="Garamond" panose="02020404030301010803" pitchFamily="18" charset="0"/>
            </a:endParaRPr>
          </a:p>
        </p:txBody>
      </p:sp>
      <p:sp>
        <p:nvSpPr>
          <p:cNvPr id="6" name="Rectangle 5"/>
          <p:cNvSpPr/>
          <p:nvPr/>
        </p:nvSpPr>
        <p:spPr>
          <a:xfrm>
            <a:off x="2094437" y="723970"/>
            <a:ext cx="5859779" cy="4098558"/>
          </a:xfrm>
          <a:prstGeom prst="rect">
            <a:avLst/>
          </a:prstGeom>
        </p:spPr>
        <p:txBody>
          <a:bodyPr wrap="square">
            <a:spAutoFit/>
          </a:bodyPr>
          <a:lstStyle/>
          <a:p>
            <a:pPr latinLnBrk="1">
              <a:spcAft>
                <a:spcPts val="1000"/>
              </a:spcAft>
            </a:pPr>
            <a:r>
              <a:rPr lang="en-US" sz="105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levels</a:t>
            </a:r>
            <a:r>
              <a:rPr lang="en-US" sz="1050" dirty="0">
                <a:latin typeface="Consolas" panose="020B0609020204030204" pitchFamily="49" charset="0"/>
                <a:ea typeface="Cambria" panose="02040503050406030204" pitchFamily="18" charset="0"/>
                <a:cs typeface="Times New Roman" panose="02020603050405020304" pitchFamily="18" charset="0"/>
              </a:rPr>
              <a:t>(</a:t>
            </a:r>
            <a:r>
              <a:rPr lang="en-US" sz="1050" dirty="0" err="1">
                <a:latin typeface="Consolas" panose="020B0609020204030204" pitchFamily="49" charset="0"/>
                <a:ea typeface="Cambria" panose="02040503050406030204" pitchFamily="18" charset="0"/>
                <a:cs typeface="Times New Roman" panose="02020603050405020304" pitchFamily="18" charset="0"/>
              </a:rPr>
              <a:t>Wage</a:t>
            </a:r>
            <a:r>
              <a:rPr lang="en-US" sz="105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050" dirty="0" err="1">
                <a:latin typeface="Consolas" panose="020B0609020204030204" pitchFamily="49" charset="0"/>
                <a:ea typeface="Cambria" panose="02040503050406030204" pitchFamily="18" charset="0"/>
                <a:cs typeface="Times New Roman" panose="02020603050405020304" pitchFamily="18" charset="0"/>
              </a:rPr>
              <a:t>education</a:t>
            </a:r>
            <a:r>
              <a:rPr lang="en-US" sz="1050" dirty="0">
                <a:latin typeface="Consolas" panose="020B0609020204030204" pitchFamily="49" charset="0"/>
                <a:ea typeface="Cambria" panose="02040503050406030204" pitchFamily="18" charset="0"/>
                <a:cs typeface="Times New Roman" panose="02020603050405020304" pitchFamily="18" charset="0"/>
              </a:rPr>
              <a:t>) </a:t>
            </a:r>
            <a:r>
              <a:rPr lang="en-US" sz="105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showing the possible education values</a:t>
            </a:r>
            <a:br>
              <a:rPr lang="en-US" sz="105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br>
            <a:r>
              <a:rPr lang="en-US" sz="1050" dirty="0">
                <a:latin typeface="Consolas" panose="020B0609020204030204" pitchFamily="49" charset="0"/>
                <a:ea typeface="Cambria" panose="02040503050406030204" pitchFamily="18" charset="0"/>
                <a:cs typeface="Times New Roman" panose="02020603050405020304" pitchFamily="18" charset="0"/>
              </a:rPr>
              <a:t>## [1] "1. &lt; HS Grad"       "2. HS Grad"         "3. Some College"   </a:t>
            </a:r>
            <a:br>
              <a:rPr lang="en-US" sz="1050" dirty="0">
                <a:latin typeface="Consolas" panose="020B0609020204030204" pitchFamily="49" charset="0"/>
                <a:ea typeface="Cambria" panose="02040503050406030204" pitchFamily="18" charset="0"/>
                <a:cs typeface="Times New Roman" panose="02020603050405020304" pitchFamily="18" charset="0"/>
              </a:rPr>
            </a:br>
            <a:r>
              <a:rPr lang="en-US" sz="1050" dirty="0">
                <a:latin typeface="Consolas" panose="020B0609020204030204" pitchFamily="49" charset="0"/>
                <a:ea typeface="Cambria" panose="02040503050406030204" pitchFamily="18" charset="0"/>
                <a:cs typeface="Times New Roman" panose="02020603050405020304" pitchFamily="18" charset="0"/>
              </a:rPr>
              <a:t>## [4] "4. College Grad"    "5. Advanced Degree"</a:t>
            </a:r>
          </a:p>
          <a:p>
            <a:pPr latinLnBrk="1">
              <a:spcAft>
                <a:spcPts val="1000"/>
              </a:spcAft>
            </a:pPr>
            <a:r>
              <a:rPr lang="en-US" sz="1050" dirty="0" err="1">
                <a:latin typeface="Consolas" panose="020B0609020204030204" pitchFamily="49" charset="0"/>
                <a:ea typeface="Cambria" panose="02040503050406030204" pitchFamily="18" charset="0"/>
                <a:cs typeface="Times New Roman" panose="02020603050405020304" pitchFamily="18" charset="0"/>
              </a:rPr>
              <a:t>Group_Less_HS</a:t>
            </a:r>
            <a:r>
              <a:rPr lang="en-US" sz="1050" dirty="0">
                <a:latin typeface="Consolas" panose="020B0609020204030204" pitchFamily="49" charset="0"/>
                <a:ea typeface="Cambria" panose="02040503050406030204" pitchFamily="18" charset="0"/>
                <a:cs typeface="Times New Roman" panose="02020603050405020304" pitchFamily="18" charset="0"/>
              </a:rPr>
              <a:t>     =</a:t>
            </a:r>
            <a:r>
              <a:rPr lang="en-US" sz="105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filter</a:t>
            </a:r>
            <a:r>
              <a:rPr lang="en-US" sz="1050" dirty="0">
                <a:latin typeface="Consolas" panose="020B0609020204030204" pitchFamily="49" charset="0"/>
                <a:ea typeface="Cambria" panose="02040503050406030204" pitchFamily="18" charset="0"/>
                <a:cs typeface="Times New Roman" panose="02020603050405020304" pitchFamily="18" charset="0"/>
              </a:rPr>
              <a:t>(</a:t>
            </a:r>
            <a:r>
              <a:rPr lang="en-US" sz="1050" dirty="0" err="1">
                <a:latin typeface="Consolas" panose="020B0609020204030204" pitchFamily="49" charset="0"/>
                <a:ea typeface="Cambria" panose="02040503050406030204" pitchFamily="18" charset="0"/>
                <a:cs typeface="Times New Roman" panose="02020603050405020304" pitchFamily="18" charset="0"/>
              </a:rPr>
              <a:t>Wage,education</a:t>
            </a:r>
            <a:r>
              <a:rPr lang="en-US" sz="105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050" dirty="0">
                <a:solidFill>
                  <a:srgbClr val="4E9A06"/>
                </a:solidFill>
                <a:latin typeface="Consolas" panose="020B0609020204030204" pitchFamily="49" charset="0"/>
                <a:ea typeface="Cambria" panose="02040503050406030204" pitchFamily="18" charset="0"/>
                <a:cs typeface="Times New Roman" panose="02020603050405020304" pitchFamily="18" charset="0"/>
              </a:rPr>
              <a:t>"1. &lt; HS Grad"</a:t>
            </a:r>
            <a:r>
              <a:rPr lang="en-US" sz="1050" dirty="0">
                <a:latin typeface="Consolas" panose="020B0609020204030204" pitchFamily="49" charset="0"/>
                <a:ea typeface="Cambria" panose="02040503050406030204" pitchFamily="18" charset="0"/>
                <a:cs typeface="Times New Roman" panose="02020603050405020304" pitchFamily="18" charset="0"/>
              </a:rPr>
              <a:t>)</a:t>
            </a:r>
            <a:br>
              <a:rPr lang="en-US" sz="1050" dirty="0">
                <a:latin typeface="Consolas" panose="020B0609020204030204" pitchFamily="49" charset="0"/>
                <a:ea typeface="Cambria" panose="02040503050406030204" pitchFamily="18" charset="0"/>
                <a:cs typeface="Times New Roman" panose="02020603050405020304" pitchFamily="18" charset="0"/>
              </a:rPr>
            </a:br>
            <a:r>
              <a:rPr lang="en-US" sz="1050" dirty="0" err="1">
                <a:latin typeface="Consolas" panose="020B0609020204030204" pitchFamily="49" charset="0"/>
                <a:ea typeface="Cambria" panose="02040503050406030204" pitchFamily="18" charset="0"/>
                <a:cs typeface="Times New Roman" panose="02020603050405020304" pitchFamily="18" charset="0"/>
              </a:rPr>
              <a:t>Group_HS</a:t>
            </a:r>
            <a:r>
              <a:rPr lang="en-US" sz="1050" dirty="0">
                <a:latin typeface="Consolas" panose="020B0609020204030204" pitchFamily="49" charset="0"/>
                <a:ea typeface="Cambria" panose="02040503050406030204" pitchFamily="18" charset="0"/>
                <a:cs typeface="Times New Roman" panose="02020603050405020304" pitchFamily="18" charset="0"/>
              </a:rPr>
              <a:t>          =</a:t>
            </a:r>
            <a:r>
              <a:rPr lang="en-US" sz="105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filter</a:t>
            </a:r>
            <a:r>
              <a:rPr lang="en-US" sz="1050" dirty="0">
                <a:latin typeface="Consolas" panose="020B0609020204030204" pitchFamily="49" charset="0"/>
                <a:ea typeface="Cambria" panose="02040503050406030204" pitchFamily="18" charset="0"/>
                <a:cs typeface="Times New Roman" panose="02020603050405020304" pitchFamily="18" charset="0"/>
              </a:rPr>
              <a:t>(</a:t>
            </a:r>
            <a:r>
              <a:rPr lang="en-US" sz="1050" dirty="0" err="1">
                <a:latin typeface="Consolas" panose="020B0609020204030204" pitchFamily="49" charset="0"/>
                <a:ea typeface="Cambria" panose="02040503050406030204" pitchFamily="18" charset="0"/>
                <a:cs typeface="Times New Roman" panose="02020603050405020304" pitchFamily="18" charset="0"/>
              </a:rPr>
              <a:t>Wage,education</a:t>
            </a:r>
            <a:r>
              <a:rPr lang="en-US" sz="105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050" dirty="0">
                <a:solidFill>
                  <a:srgbClr val="4E9A06"/>
                </a:solidFill>
                <a:latin typeface="Consolas" panose="020B0609020204030204" pitchFamily="49" charset="0"/>
                <a:ea typeface="Cambria" panose="02040503050406030204" pitchFamily="18" charset="0"/>
                <a:cs typeface="Times New Roman" panose="02020603050405020304" pitchFamily="18" charset="0"/>
              </a:rPr>
              <a:t>"2. HS Grad"</a:t>
            </a:r>
            <a:r>
              <a:rPr lang="en-US" sz="1050" dirty="0">
                <a:latin typeface="Consolas" panose="020B0609020204030204" pitchFamily="49" charset="0"/>
                <a:ea typeface="Cambria" panose="02040503050406030204" pitchFamily="18" charset="0"/>
                <a:cs typeface="Times New Roman" panose="02020603050405020304" pitchFamily="18" charset="0"/>
              </a:rPr>
              <a:t>)</a:t>
            </a:r>
            <a:br>
              <a:rPr lang="en-US" sz="1050" dirty="0">
                <a:latin typeface="Consolas" panose="020B0609020204030204" pitchFamily="49" charset="0"/>
                <a:ea typeface="Cambria" panose="02040503050406030204" pitchFamily="18" charset="0"/>
                <a:cs typeface="Times New Roman" panose="02020603050405020304" pitchFamily="18" charset="0"/>
              </a:rPr>
            </a:br>
            <a:r>
              <a:rPr lang="en-US" sz="1050" dirty="0" err="1">
                <a:latin typeface="Consolas" panose="020B0609020204030204" pitchFamily="49" charset="0"/>
                <a:ea typeface="Cambria" panose="02040503050406030204" pitchFamily="18" charset="0"/>
                <a:cs typeface="Times New Roman" panose="02020603050405020304" pitchFamily="18" charset="0"/>
              </a:rPr>
              <a:t>Group_Some_College</a:t>
            </a:r>
            <a:r>
              <a:rPr lang="en-US" sz="1050" dirty="0">
                <a:latin typeface="Consolas" panose="020B0609020204030204" pitchFamily="49" charset="0"/>
                <a:ea typeface="Cambria" panose="02040503050406030204" pitchFamily="18" charset="0"/>
                <a:cs typeface="Times New Roman" panose="02020603050405020304" pitchFamily="18" charset="0"/>
              </a:rPr>
              <a:t>=</a:t>
            </a:r>
            <a:r>
              <a:rPr lang="en-US" sz="105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filter</a:t>
            </a:r>
            <a:r>
              <a:rPr lang="en-US" sz="1050" dirty="0">
                <a:latin typeface="Consolas" panose="020B0609020204030204" pitchFamily="49" charset="0"/>
                <a:ea typeface="Cambria" panose="02040503050406030204" pitchFamily="18" charset="0"/>
                <a:cs typeface="Times New Roman" panose="02020603050405020304" pitchFamily="18" charset="0"/>
              </a:rPr>
              <a:t>(</a:t>
            </a:r>
            <a:r>
              <a:rPr lang="en-US" sz="1050" dirty="0" err="1">
                <a:latin typeface="Consolas" panose="020B0609020204030204" pitchFamily="49" charset="0"/>
                <a:ea typeface="Cambria" panose="02040503050406030204" pitchFamily="18" charset="0"/>
                <a:cs typeface="Times New Roman" panose="02020603050405020304" pitchFamily="18" charset="0"/>
              </a:rPr>
              <a:t>Wage,education</a:t>
            </a:r>
            <a:r>
              <a:rPr lang="en-US" sz="105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050" dirty="0">
                <a:solidFill>
                  <a:srgbClr val="4E9A06"/>
                </a:solidFill>
                <a:latin typeface="Consolas" panose="020B0609020204030204" pitchFamily="49" charset="0"/>
                <a:ea typeface="Cambria" panose="02040503050406030204" pitchFamily="18" charset="0"/>
                <a:cs typeface="Times New Roman" panose="02020603050405020304" pitchFamily="18" charset="0"/>
              </a:rPr>
              <a:t>"3. Some College"</a:t>
            </a:r>
            <a:r>
              <a:rPr lang="en-US" sz="1050" dirty="0">
                <a:latin typeface="Consolas" panose="020B0609020204030204" pitchFamily="49" charset="0"/>
                <a:ea typeface="Cambria" panose="02040503050406030204" pitchFamily="18" charset="0"/>
                <a:cs typeface="Times New Roman" panose="02020603050405020304" pitchFamily="18" charset="0"/>
              </a:rPr>
              <a:t>)</a:t>
            </a:r>
            <a:br>
              <a:rPr lang="en-US" sz="1050" dirty="0">
                <a:latin typeface="Consolas" panose="020B0609020204030204" pitchFamily="49" charset="0"/>
                <a:ea typeface="Cambria" panose="02040503050406030204" pitchFamily="18" charset="0"/>
                <a:cs typeface="Times New Roman" panose="02020603050405020304" pitchFamily="18" charset="0"/>
              </a:rPr>
            </a:br>
            <a:r>
              <a:rPr lang="en-US" sz="1050" dirty="0" err="1">
                <a:latin typeface="Consolas" panose="020B0609020204030204" pitchFamily="49" charset="0"/>
                <a:ea typeface="Cambria" panose="02040503050406030204" pitchFamily="18" charset="0"/>
                <a:cs typeface="Times New Roman" panose="02020603050405020304" pitchFamily="18" charset="0"/>
              </a:rPr>
              <a:t>Group_College_Grad</a:t>
            </a:r>
            <a:r>
              <a:rPr lang="en-US" sz="1050" dirty="0">
                <a:latin typeface="Consolas" panose="020B0609020204030204" pitchFamily="49" charset="0"/>
                <a:ea typeface="Cambria" panose="02040503050406030204" pitchFamily="18" charset="0"/>
                <a:cs typeface="Times New Roman" panose="02020603050405020304" pitchFamily="18" charset="0"/>
              </a:rPr>
              <a:t>=</a:t>
            </a:r>
            <a:r>
              <a:rPr lang="en-US" sz="105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filter</a:t>
            </a:r>
            <a:r>
              <a:rPr lang="en-US" sz="1050" dirty="0">
                <a:latin typeface="Consolas" panose="020B0609020204030204" pitchFamily="49" charset="0"/>
                <a:ea typeface="Cambria" panose="02040503050406030204" pitchFamily="18" charset="0"/>
                <a:cs typeface="Times New Roman" panose="02020603050405020304" pitchFamily="18" charset="0"/>
              </a:rPr>
              <a:t>(</a:t>
            </a:r>
            <a:r>
              <a:rPr lang="en-US" sz="1050" dirty="0" err="1">
                <a:latin typeface="Consolas" panose="020B0609020204030204" pitchFamily="49" charset="0"/>
                <a:ea typeface="Cambria" panose="02040503050406030204" pitchFamily="18" charset="0"/>
                <a:cs typeface="Times New Roman" panose="02020603050405020304" pitchFamily="18" charset="0"/>
              </a:rPr>
              <a:t>Wage,education</a:t>
            </a:r>
            <a:r>
              <a:rPr lang="en-US" sz="105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050" dirty="0">
                <a:solidFill>
                  <a:srgbClr val="4E9A06"/>
                </a:solidFill>
                <a:latin typeface="Consolas" panose="020B0609020204030204" pitchFamily="49" charset="0"/>
                <a:ea typeface="Cambria" panose="02040503050406030204" pitchFamily="18" charset="0"/>
                <a:cs typeface="Times New Roman" panose="02020603050405020304" pitchFamily="18" charset="0"/>
              </a:rPr>
              <a:t>"4. College Grad"</a:t>
            </a:r>
            <a:r>
              <a:rPr lang="en-US" sz="1050" dirty="0">
                <a:latin typeface="Consolas" panose="020B0609020204030204" pitchFamily="49" charset="0"/>
                <a:ea typeface="Cambria" panose="02040503050406030204" pitchFamily="18" charset="0"/>
                <a:cs typeface="Times New Roman" panose="02020603050405020304" pitchFamily="18" charset="0"/>
              </a:rPr>
              <a:t>)</a:t>
            </a:r>
            <a:br>
              <a:rPr lang="en-US" sz="1050" dirty="0">
                <a:latin typeface="Consolas" panose="020B0609020204030204" pitchFamily="49" charset="0"/>
                <a:ea typeface="Cambria" panose="02040503050406030204" pitchFamily="18" charset="0"/>
                <a:cs typeface="Times New Roman" panose="02020603050405020304" pitchFamily="18" charset="0"/>
              </a:rPr>
            </a:br>
            <a:r>
              <a:rPr lang="en-US" sz="1050" dirty="0" err="1">
                <a:latin typeface="Consolas" panose="020B0609020204030204" pitchFamily="49" charset="0"/>
                <a:ea typeface="Cambria" panose="02040503050406030204" pitchFamily="18" charset="0"/>
                <a:cs typeface="Times New Roman" panose="02020603050405020304" pitchFamily="18" charset="0"/>
              </a:rPr>
              <a:t>Group_Advaced_Deg</a:t>
            </a:r>
            <a:r>
              <a:rPr lang="en-US" sz="1050" dirty="0">
                <a:latin typeface="Consolas" panose="020B0609020204030204" pitchFamily="49" charset="0"/>
                <a:ea typeface="Cambria" panose="02040503050406030204" pitchFamily="18" charset="0"/>
                <a:cs typeface="Times New Roman" panose="02020603050405020304" pitchFamily="18" charset="0"/>
              </a:rPr>
              <a:t> =</a:t>
            </a:r>
            <a:r>
              <a:rPr lang="en-US" sz="105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filter</a:t>
            </a:r>
            <a:r>
              <a:rPr lang="en-US" sz="1050" dirty="0">
                <a:latin typeface="Consolas" panose="020B0609020204030204" pitchFamily="49" charset="0"/>
                <a:ea typeface="Cambria" panose="02040503050406030204" pitchFamily="18" charset="0"/>
                <a:cs typeface="Times New Roman" panose="02020603050405020304" pitchFamily="18" charset="0"/>
              </a:rPr>
              <a:t>(</a:t>
            </a:r>
            <a:r>
              <a:rPr lang="en-US" sz="1050" dirty="0" err="1">
                <a:latin typeface="Consolas" panose="020B0609020204030204" pitchFamily="49" charset="0"/>
                <a:ea typeface="Cambria" panose="02040503050406030204" pitchFamily="18" charset="0"/>
                <a:cs typeface="Times New Roman" panose="02020603050405020304" pitchFamily="18" charset="0"/>
              </a:rPr>
              <a:t>Wage,education</a:t>
            </a:r>
            <a:r>
              <a:rPr lang="en-US" sz="105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050" dirty="0">
                <a:solidFill>
                  <a:srgbClr val="4E9A06"/>
                </a:solidFill>
                <a:latin typeface="Consolas" panose="020B0609020204030204" pitchFamily="49" charset="0"/>
                <a:ea typeface="Cambria" panose="02040503050406030204" pitchFamily="18" charset="0"/>
                <a:cs typeface="Times New Roman" panose="02020603050405020304" pitchFamily="18" charset="0"/>
              </a:rPr>
              <a:t>"5. Advanced Degree"</a:t>
            </a:r>
            <a:r>
              <a:rPr lang="en-US" sz="1050" dirty="0">
                <a:latin typeface="Consolas" panose="020B0609020204030204" pitchFamily="49" charset="0"/>
                <a:ea typeface="Cambria" panose="02040503050406030204" pitchFamily="18" charset="0"/>
                <a:cs typeface="Times New Roman" panose="02020603050405020304" pitchFamily="18" charset="0"/>
              </a:rPr>
              <a:t>)</a:t>
            </a:r>
            <a:br>
              <a:rPr lang="en-US" sz="1050" dirty="0">
                <a:latin typeface="Consolas" panose="020B0609020204030204" pitchFamily="49" charset="0"/>
                <a:ea typeface="Cambria" panose="02040503050406030204" pitchFamily="18" charset="0"/>
                <a:cs typeface="Times New Roman" panose="02020603050405020304" pitchFamily="18" charset="0"/>
              </a:rPr>
            </a:br>
            <a:r>
              <a:rPr lang="en-US" sz="1050" dirty="0">
                <a:latin typeface="Consolas" panose="020B0609020204030204" pitchFamily="49" charset="0"/>
                <a:ea typeface="Cambria" panose="02040503050406030204" pitchFamily="18" charset="0"/>
                <a:cs typeface="Times New Roman" panose="02020603050405020304" pitchFamily="18" charset="0"/>
              </a:rPr>
              <a:t/>
            </a:r>
            <a:br>
              <a:rPr lang="en-US" sz="1050" dirty="0">
                <a:latin typeface="Consolas" panose="020B0609020204030204" pitchFamily="49" charset="0"/>
                <a:ea typeface="Cambria" panose="02040503050406030204" pitchFamily="18" charset="0"/>
                <a:cs typeface="Times New Roman" panose="02020603050405020304" pitchFamily="18" charset="0"/>
              </a:rPr>
            </a:br>
            <a:r>
              <a:rPr lang="en-US" sz="1050" dirty="0" err="1">
                <a:latin typeface="Consolas" panose="020B0609020204030204" pitchFamily="49" charset="0"/>
                <a:ea typeface="Cambria" panose="02040503050406030204" pitchFamily="18" charset="0"/>
                <a:cs typeface="Times New Roman" panose="02020603050405020304" pitchFamily="18" charset="0"/>
              </a:rPr>
              <a:t>Group_Less_HS</a:t>
            </a:r>
            <a:r>
              <a:rPr lang="en-US" sz="1050" dirty="0">
                <a:latin typeface="Consolas" panose="020B0609020204030204" pitchFamily="49" charset="0"/>
                <a:ea typeface="Cambria" panose="02040503050406030204" pitchFamily="18" charset="0"/>
                <a:cs typeface="Times New Roman" panose="02020603050405020304" pitchFamily="18" charset="0"/>
              </a:rPr>
              <a:t>      </a:t>
            </a:r>
            <a:r>
              <a:rPr lang="en-US" sz="105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05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05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summarise</a:t>
            </a:r>
            <a:r>
              <a:rPr lang="en-US" sz="1050" dirty="0">
                <a:latin typeface="Consolas" panose="020B0609020204030204" pitchFamily="49" charset="0"/>
                <a:ea typeface="Cambria" panose="02040503050406030204" pitchFamily="18" charset="0"/>
                <a:cs typeface="Times New Roman" panose="02020603050405020304" pitchFamily="18" charset="0"/>
              </a:rPr>
              <a:t>(</a:t>
            </a:r>
            <a:r>
              <a:rPr lang="en-US" sz="105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a:t>
            </a:r>
            <a:r>
              <a:rPr lang="en-US" sz="105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050" dirty="0">
                <a:latin typeface="Consolas" panose="020B0609020204030204" pitchFamily="49" charset="0"/>
                <a:ea typeface="Cambria" panose="02040503050406030204" pitchFamily="18" charset="0"/>
                <a:cs typeface="Times New Roman" panose="02020603050405020304" pitchFamily="18" charset="0"/>
              </a:rPr>
              <a:t>(wage))  </a:t>
            </a:r>
            <a:br>
              <a:rPr lang="en-US" sz="1050" dirty="0">
                <a:latin typeface="Consolas" panose="020B0609020204030204" pitchFamily="49" charset="0"/>
                <a:ea typeface="Cambria" panose="02040503050406030204" pitchFamily="18" charset="0"/>
                <a:cs typeface="Times New Roman" panose="02020603050405020304" pitchFamily="18" charset="0"/>
              </a:rPr>
            </a:br>
            <a:r>
              <a:rPr lang="en-US" sz="1050" dirty="0">
                <a:latin typeface="Consolas" panose="020B0609020204030204" pitchFamily="49" charset="0"/>
                <a:ea typeface="Cambria" panose="02040503050406030204" pitchFamily="18" charset="0"/>
                <a:cs typeface="Times New Roman" panose="02020603050405020304" pitchFamily="18" charset="0"/>
              </a:rPr>
              <a:t>##          M</a:t>
            </a:r>
            <a:br>
              <a:rPr lang="en-US" sz="1050" dirty="0">
                <a:latin typeface="Consolas" panose="020B0609020204030204" pitchFamily="49" charset="0"/>
                <a:ea typeface="Cambria" panose="02040503050406030204" pitchFamily="18" charset="0"/>
                <a:cs typeface="Times New Roman" panose="02020603050405020304" pitchFamily="18" charset="0"/>
              </a:rPr>
            </a:br>
            <a:r>
              <a:rPr lang="en-US" sz="1050" dirty="0">
                <a:latin typeface="Consolas" panose="020B0609020204030204" pitchFamily="49" charset="0"/>
                <a:ea typeface="Cambria" panose="02040503050406030204" pitchFamily="18" charset="0"/>
                <a:cs typeface="Times New Roman" panose="02020603050405020304" pitchFamily="18" charset="0"/>
              </a:rPr>
              <a:t>## 1 84.10441</a:t>
            </a:r>
            <a:br>
              <a:rPr lang="en-US" sz="1050" dirty="0">
                <a:latin typeface="Consolas" panose="020B0609020204030204" pitchFamily="49" charset="0"/>
                <a:ea typeface="Cambria" panose="02040503050406030204" pitchFamily="18" charset="0"/>
                <a:cs typeface="Times New Roman" panose="02020603050405020304" pitchFamily="18" charset="0"/>
              </a:rPr>
            </a:br>
            <a:r>
              <a:rPr lang="en-US" sz="1050" dirty="0" err="1">
                <a:latin typeface="Consolas" panose="020B0609020204030204" pitchFamily="49" charset="0"/>
                <a:ea typeface="Cambria" panose="02040503050406030204" pitchFamily="18" charset="0"/>
                <a:cs typeface="Times New Roman" panose="02020603050405020304" pitchFamily="18" charset="0"/>
              </a:rPr>
              <a:t>Group_HS</a:t>
            </a:r>
            <a:r>
              <a:rPr lang="en-US" sz="1050" dirty="0">
                <a:latin typeface="Consolas" panose="020B0609020204030204" pitchFamily="49" charset="0"/>
                <a:ea typeface="Cambria" panose="02040503050406030204" pitchFamily="18" charset="0"/>
                <a:cs typeface="Times New Roman" panose="02020603050405020304" pitchFamily="18" charset="0"/>
              </a:rPr>
              <a:t>           </a:t>
            </a:r>
            <a:r>
              <a:rPr lang="en-US" sz="105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05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05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summarise</a:t>
            </a:r>
            <a:r>
              <a:rPr lang="en-US" sz="1050" dirty="0">
                <a:latin typeface="Consolas" panose="020B0609020204030204" pitchFamily="49" charset="0"/>
                <a:ea typeface="Cambria" panose="02040503050406030204" pitchFamily="18" charset="0"/>
                <a:cs typeface="Times New Roman" panose="02020603050405020304" pitchFamily="18" charset="0"/>
              </a:rPr>
              <a:t>(</a:t>
            </a:r>
            <a:r>
              <a:rPr lang="en-US" sz="105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a:t>
            </a:r>
            <a:r>
              <a:rPr lang="en-US" sz="105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050" dirty="0">
                <a:latin typeface="Consolas" panose="020B0609020204030204" pitchFamily="49" charset="0"/>
                <a:ea typeface="Cambria" panose="02040503050406030204" pitchFamily="18" charset="0"/>
                <a:cs typeface="Times New Roman" panose="02020603050405020304" pitchFamily="18" charset="0"/>
              </a:rPr>
              <a:t>(wage))  </a:t>
            </a:r>
            <a:br>
              <a:rPr lang="en-US" sz="1050" dirty="0">
                <a:latin typeface="Consolas" panose="020B0609020204030204" pitchFamily="49" charset="0"/>
                <a:ea typeface="Cambria" panose="02040503050406030204" pitchFamily="18" charset="0"/>
                <a:cs typeface="Times New Roman" panose="02020603050405020304" pitchFamily="18" charset="0"/>
              </a:rPr>
            </a:br>
            <a:r>
              <a:rPr lang="en-US" sz="1050" dirty="0">
                <a:latin typeface="Consolas" panose="020B0609020204030204" pitchFamily="49" charset="0"/>
                <a:ea typeface="Cambria" panose="02040503050406030204" pitchFamily="18" charset="0"/>
                <a:cs typeface="Times New Roman" panose="02020603050405020304" pitchFamily="18" charset="0"/>
              </a:rPr>
              <a:t>##          M</a:t>
            </a:r>
            <a:br>
              <a:rPr lang="en-US" sz="1050" dirty="0">
                <a:latin typeface="Consolas" panose="020B0609020204030204" pitchFamily="49" charset="0"/>
                <a:ea typeface="Cambria" panose="02040503050406030204" pitchFamily="18" charset="0"/>
                <a:cs typeface="Times New Roman" panose="02020603050405020304" pitchFamily="18" charset="0"/>
              </a:rPr>
            </a:br>
            <a:r>
              <a:rPr lang="en-US" sz="1050" dirty="0">
                <a:latin typeface="Consolas" panose="020B0609020204030204" pitchFamily="49" charset="0"/>
                <a:ea typeface="Cambria" panose="02040503050406030204" pitchFamily="18" charset="0"/>
                <a:cs typeface="Times New Roman" panose="02020603050405020304" pitchFamily="18" charset="0"/>
              </a:rPr>
              <a:t>## 1 95.78335</a:t>
            </a:r>
            <a:br>
              <a:rPr lang="en-US" sz="1050" dirty="0">
                <a:latin typeface="Consolas" panose="020B0609020204030204" pitchFamily="49" charset="0"/>
                <a:ea typeface="Cambria" panose="02040503050406030204" pitchFamily="18" charset="0"/>
                <a:cs typeface="Times New Roman" panose="02020603050405020304" pitchFamily="18" charset="0"/>
              </a:rPr>
            </a:br>
            <a:r>
              <a:rPr lang="en-US" sz="1050" dirty="0" err="1">
                <a:latin typeface="Consolas" panose="020B0609020204030204" pitchFamily="49" charset="0"/>
                <a:ea typeface="Cambria" panose="02040503050406030204" pitchFamily="18" charset="0"/>
                <a:cs typeface="Times New Roman" panose="02020603050405020304" pitchFamily="18" charset="0"/>
              </a:rPr>
              <a:t>Group_Some_College</a:t>
            </a:r>
            <a:r>
              <a:rPr lang="en-US" sz="1050" dirty="0">
                <a:latin typeface="Consolas" panose="020B0609020204030204" pitchFamily="49" charset="0"/>
                <a:ea typeface="Cambria" panose="02040503050406030204" pitchFamily="18" charset="0"/>
                <a:cs typeface="Times New Roman" panose="02020603050405020304" pitchFamily="18" charset="0"/>
              </a:rPr>
              <a:t> </a:t>
            </a:r>
            <a:r>
              <a:rPr lang="en-US" sz="105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05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05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summarise</a:t>
            </a:r>
            <a:r>
              <a:rPr lang="en-US" sz="1050" dirty="0">
                <a:latin typeface="Consolas" panose="020B0609020204030204" pitchFamily="49" charset="0"/>
                <a:ea typeface="Cambria" panose="02040503050406030204" pitchFamily="18" charset="0"/>
                <a:cs typeface="Times New Roman" panose="02020603050405020304" pitchFamily="18" charset="0"/>
              </a:rPr>
              <a:t>(</a:t>
            </a:r>
            <a:r>
              <a:rPr lang="en-US" sz="105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a:t>
            </a:r>
            <a:r>
              <a:rPr lang="en-US" sz="105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050" dirty="0">
                <a:latin typeface="Consolas" panose="020B0609020204030204" pitchFamily="49" charset="0"/>
                <a:ea typeface="Cambria" panose="02040503050406030204" pitchFamily="18" charset="0"/>
                <a:cs typeface="Times New Roman" panose="02020603050405020304" pitchFamily="18" charset="0"/>
              </a:rPr>
              <a:t>(wage)) </a:t>
            </a:r>
            <a:br>
              <a:rPr lang="en-US" sz="1050" dirty="0">
                <a:latin typeface="Consolas" panose="020B0609020204030204" pitchFamily="49" charset="0"/>
                <a:ea typeface="Cambria" panose="02040503050406030204" pitchFamily="18" charset="0"/>
                <a:cs typeface="Times New Roman" panose="02020603050405020304" pitchFamily="18" charset="0"/>
              </a:rPr>
            </a:br>
            <a:r>
              <a:rPr lang="en-US" sz="1050" dirty="0">
                <a:latin typeface="Consolas" panose="020B0609020204030204" pitchFamily="49" charset="0"/>
                <a:ea typeface="Cambria" panose="02040503050406030204" pitchFamily="18" charset="0"/>
                <a:cs typeface="Times New Roman" panose="02020603050405020304" pitchFamily="18" charset="0"/>
              </a:rPr>
              <a:t>##          M</a:t>
            </a:r>
            <a:br>
              <a:rPr lang="en-US" sz="1050" dirty="0">
                <a:latin typeface="Consolas" panose="020B0609020204030204" pitchFamily="49" charset="0"/>
                <a:ea typeface="Cambria" panose="02040503050406030204" pitchFamily="18" charset="0"/>
                <a:cs typeface="Times New Roman" panose="02020603050405020304" pitchFamily="18" charset="0"/>
              </a:rPr>
            </a:br>
            <a:r>
              <a:rPr lang="en-US" sz="1050" dirty="0">
                <a:latin typeface="Consolas" panose="020B0609020204030204" pitchFamily="49" charset="0"/>
                <a:ea typeface="Cambria" panose="02040503050406030204" pitchFamily="18" charset="0"/>
                <a:cs typeface="Times New Roman" panose="02020603050405020304" pitchFamily="18" charset="0"/>
              </a:rPr>
              <a:t>## 1 107.7556</a:t>
            </a:r>
            <a:br>
              <a:rPr lang="en-US" sz="1050" dirty="0">
                <a:latin typeface="Consolas" panose="020B0609020204030204" pitchFamily="49" charset="0"/>
                <a:ea typeface="Cambria" panose="02040503050406030204" pitchFamily="18" charset="0"/>
                <a:cs typeface="Times New Roman" panose="02020603050405020304" pitchFamily="18" charset="0"/>
              </a:rPr>
            </a:br>
            <a:r>
              <a:rPr lang="en-US" sz="1050" dirty="0" err="1">
                <a:latin typeface="Consolas" panose="020B0609020204030204" pitchFamily="49" charset="0"/>
                <a:ea typeface="Cambria" panose="02040503050406030204" pitchFamily="18" charset="0"/>
                <a:cs typeface="Times New Roman" panose="02020603050405020304" pitchFamily="18" charset="0"/>
              </a:rPr>
              <a:t>Group_College_Grad</a:t>
            </a:r>
            <a:r>
              <a:rPr lang="en-US" sz="1050" dirty="0">
                <a:latin typeface="Consolas" panose="020B0609020204030204" pitchFamily="49" charset="0"/>
                <a:ea typeface="Cambria" panose="02040503050406030204" pitchFamily="18" charset="0"/>
                <a:cs typeface="Times New Roman" panose="02020603050405020304" pitchFamily="18" charset="0"/>
              </a:rPr>
              <a:t> </a:t>
            </a:r>
            <a:r>
              <a:rPr lang="en-US" sz="105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05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05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summarise</a:t>
            </a:r>
            <a:r>
              <a:rPr lang="en-US" sz="1050" dirty="0">
                <a:latin typeface="Consolas" panose="020B0609020204030204" pitchFamily="49" charset="0"/>
                <a:ea typeface="Cambria" panose="02040503050406030204" pitchFamily="18" charset="0"/>
                <a:cs typeface="Times New Roman" panose="02020603050405020304" pitchFamily="18" charset="0"/>
              </a:rPr>
              <a:t>(</a:t>
            </a:r>
            <a:r>
              <a:rPr lang="en-US" sz="105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a:t>
            </a:r>
            <a:r>
              <a:rPr lang="en-US" sz="105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050" dirty="0">
                <a:latin typeface="Consolas" panose="020B0609020204030204" pitchFamily="49" charset="0"/>
                <a:ea typeface="Cambria" panose="02040503050406030204" pitchFamily="18" charset="0"/>
                <a:cs typeface="Times New Roman" panose="02020603050405020304" pitchFamily="18" charset="0"/>
              </a:rPr>
              <a:t>(wage))  </a:t>
            </a:r>
            <a:br>
              <a:rPr lang="en-US" sz="1050" dirty="0">
                <a:latin typeface="Consolas" panose="020B0609020204030204" pitchFamily="49" charset="0"/>
                <a:ea typeface="Cambria" panose="02040503050406030204" pitchFamily="18" charset="0"/>
                <a:cs typeface="Times New Roman" panose="02020603050405020304" pitchFamily="18" charset="0"/>
              </a:rPr>
            </a:br>
            <a:r>
              <a:rPr lang="en-US" sz="1050" dirty="0">
                <a:latin typeface="Consolas" panose="020B0609020204030204" pitchFamily="49" charset="0"/>
                <a:ea typeface="Cambria" panose="02040503050406030204" pitchFamily="18" charset="0"/>
                <a:cs typeface="Times New Roman" panose="02020603050405020304" pitchFamily="18" charset="0"/>
              </a:rPr>
              <a:t>##          M</a:t>
            </a:r>
            <a:br>
              <a:rPr lang="en-US" sz="1050" dirty="0">
                <a:latin typeface="Consolas" panose="020B0609020204030204" pitchFamily="49" charset="0"/>
                <a:ea typeface="Cambria" panose="02040503050406030204" pitchFamily="18" charset="0"/>
                <a:cs typeface="Times New Roman" panose="02020603050405020304" pitchFamily="18" charset="0"/>
              </a:rPr>
            </a:br>
            <a:r>
              <a:rPr lang="en-US" sz="1050" dirty="0">
                <a:latin typeface="Consolas" panose="020B0609020204030204" pitchFamily="49" charset="0"/>
                <a:ea typeface="Cambria" panose="02040503050406030204" pitchFamily="18" charset="0"/>
                <a:cs typeface="Times New Roman" panose="02020603050405020304" pitchFamily="18" charset="0"/>
              </a:rPr>
              <a:t>## 1 124.4279</a:t>
            </a:r>
            <a:br>
              <a:rPr lang="en-US" sz="1050" dirty="0">
                <a:latin typeface="Consolas" panose="020B0609020204030204" pitchFamily="49" charset="0"/>
                <a:ea typeface="Cambria" panose="02040503050406030204" pitchFamily="18" charset="0"/>
                <a:cs typeface="Times New Roman" panose="02020603050405020304" pitchFamily="18" charset="0"/>
              </a:rPr>
            </a:br>
            <a:r>
              <a:rPr lang="en-US" sz="1050" dirty="0" err="1">
                <a:latin typeface="Consolas" panose="020B0609020204030204" pitchFamily="49" charset="0"/>
                <a:ea typeface="Cambria" panose="02040503050406030204" pitchFamily="18" charset="0"/>
                <a:cs typeface="Times New Roman" panose="02020603050405020304" pitchFamily="18" charset="0"/>
              </a:rPr>
              <a:t>Group_Advaced_Deg</a:t>
            </a:r>
            <a:r>
              <a:rPr lang="en-US" sz="1050" dirty="0">
                <a:latin typeface="Consolas" panose="020B0609020204030204" pitchFamily="49" charset="0"/>
                <a:ea typeface="Cambria" panose="02040503050406030204" pitchFamily="18" charset="0"/>
                <a:cs typeface="Times New Roman" panose="02020603050405020304" pitchFamily="18" charset="0"/>
              </a:rPr>
              <a:t>  </a:t>
            </a:r>
            <a:r>
              <a:rPr lang="en-US" sz="105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05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05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summarise</a:t>
            </a:r>
            <a:r>
              <a:rPr lang="en-US" sz="1050" dirty="0">
                <a:latin typeface="Consolas" panose="020B0609020204030204" pitchFamily="49" charset="0"/>
                <a:ea typeface="Cambria" panose="02040503050406030204" pitchFamily="18" charset="0"/>
                <a:cs typeface="Times New Roman" panose="02020603050405020304" pitchFamily="18" charset="0"/>
              </a:rPr>
              <a:t>(</a:t>
            </a:r>
            <a:r>
              <a:rPr lang="en-US" sz="105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a:t>
            </a:r>
            <a:r>
              <a:rPr lang="en-US" sz="105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050" dirty="0">
                <a:latin typeface="Consolas" panose="020B0609020204030204" pitchFamily="49" charset="0"/>
                <a:ea typeface="Cambria" panose="02040503050406030204" pitchFamily="18" charset="0"/>
                <a:cs typeface="Times New Roman" panose="02020603050405020304" pitchFamily="18" charset="0"/>
              </a:rPr>
              <a:t>(wage))  </a:t>
            </a:r>
            <a:br>
              <a:rPr lang="en-US" sz="1050" dirty="0">
                <a:latin typeface="Consolas" panose="020B0609020204030204" pitchFamily="49" charset="0"/>
                <a:ea typeface="Cambria" panose="02040503050406030204" pitchFamily="18" charset="0"/>
                <a:cs typeface="Times New Roman" panose="02020603050405020304" pitchFamily="18" charset="0"/>
              </a:rPr>
            </a:br>
            <a:r>
              <a:rPr lang="en-US" sz="1050" dirty="0">
                <a:latin typeface="Consolas" panose="020B0609020204030204" pitchFamily="49" charset="0"/>
                <a:ea typeface="Cambria" panose="02040503050406030204" pitchFamily="18" charset="0"/>
                <a:cs typeface="Times New Roman" panose="02020603050405020304" pitchFamily="18" charset="0"/>
              </a:rPr>
              <a:t>##          M</a:t>
            </a:r>
            <a:br>
              <a:rPr lang="en-US" sz="1050" dirty="0">
                <a:latin typeface="Consolas" panose="020B0609020204030204" pitchFamily="49" charset="0"/>
                <a:ea typeface="Cambria" panose="02040503050406030204" pitchFamily="18" charset="0"/>
                <a:cs typeface="Times New Roman" panose="02020603050405020304" pitchFamily="18" charset="0"/>
              </a:rPr>
            </a:br>
            <a:r>
              <a:rPr lang="en-US" sz="1050" dirty="0">
                <a:latin typeface="Consolas" panose="020B0609020204030204" pitchFamily="49" charset="0"/>
                <a:ea typeface="Cambria" panose="02040503050406030204" pitchFamily="18" charset="0"/>
                <a:cs typeface="Times New Roman" panose="02020603050405020304" pitchFamily="18" charset="0"/>
              </a:rPr>
              <a:t>## 1 150.9178</a:t>
            </a:r>
            <a:endParaRPr lang="en-US" sz="105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4_3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49288" y="4495800"/>
            <a:ext cx="487362" cy="487363"/>
          </a:xfrm>
          <a:prstGeom prst="rect">
            <a:avLst/>
          </a:prstGeom>
        </p:spPr>
      </p:pic>
    </p:spTree>
    <p:extLst>
      <p:ext uri="{BB962C8B-B14F-4D97-AF65-F5344CB8AC3E}">
        <p14:creationId xmlns:p14="http://schemas.microsoft.com/office/powerpoint/2010/main" val="30392970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Group By Function</a:t>
            </a:r>
            <a:endParaRPr lang="en-US" dirty="0">
              <a:latin typeface="Garamond" panose="02020404030301010803" pitchFamily="18" charset="0"/>
            </a:endParaRPr>
          </a:p>
        </p:txBody>
      </p:sp>
      <p:sp>
        <p:nvSpPr>
          <p:cNvPr id="5" name="Content Placeholder 4"/>
          <p:cNvSpPr>
            <a:spLocks noGrp="1"/>
          </p:cNvSpPr>
          <p:nvPr>
            <p:ph sz="half" idx="1"/>
          </p:nvPr>
        </p:nvSpPr>
        <p:spPr>
          <a:xfrm>
            <a:off x="1820117" y="884172"/>
            <a:ext cx="6752383" cy="3756408"/>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The previous approach is tedious and not efficient especially when working with categorical variables with many levels. </a:t>
            </a:r>
            <a:br>
              <a:rPr lang="en-US" altLang="en-US" sz="2000" b="0" dirty="0">
                <a:solidFill>
                  <a:schemeClr val="tx2">
                    <a:lumMod val="75000"/>
                  </a:schemeClr>
                </a:solidFill>
                <a:latin typeface="Garamond" panose="02020404030301010803" pitchFamily="18" charset="0"/>
              </a:rPr>
            </a:b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Fortunately, there is a more efficient way of doing this using the </a:t>
            </a:r>
            <a:r>
              <a:rPr lang="en-US" altLang="en-US" sz="2000" b="0" dirty="0" err="1">
                <a:solidFill>
                  <a:schemeClr val="tx2">
                    <a:lumMod val="75000"/>
                  </a:schemeClr>
                </a:solidFill>
                <a:latin typeface="Garamond" panose="02020404030301010803" pitchFamily="18" charset="0"/>
              </a:rPr>
              <a:t>group_by</a:t>
            </a:r>
            <a:r>
              <a:rPr lang="en-US" altLang="en-US" sz="2000" b="0" dirty="0">
                <a:solidFill>
                  <a:schemeClr val="tx2">
                    <a:lumMod val="75000"/>
                  </a:schemeClr>
                </a:solidFill>
                <a:latin typeface="Garamond" panose="02020404030301010803" pitchFamily="18" charset="0"/>
              </a:rPr>
              <a:t>() faction.</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err="1">
                <a:solidFill>
                  <a:schemeClr val="tx2">
                    <a:lumMod val="75000"/>
                  </a:schemeClr>
                </a:solidFill>
                <a:latin typeface="Garamond" panose="02020404030301010803" pitchFamily="18" charset="0"/>
              </a:rPr>
              <a:t>group_by</a:t>
            </a:r>
            <a:r>
              <a:rPr lang="en-US" altLang="en-US" sz="2000" b="0" dirty="0">
                <a:solidFill>
                  <a:schemeClr val="tx2">
                    <a:lumMod val="75000"/>
                  </a:schemeClr>
                </a:solidFill>
                <a:latin typeface="Garamond" panose="02020404030301010803" pitchFamily="18" charset="0"/>
              </a:rPr>
              <a:t>()  allows </a:t>
            </a:r>
            <a:r>
              <a:rPr lang="en-US" sz="2000" b="0" dirty="0">
                <a:solidFill>
                  <a:schemeClr val="tx2">
                    <a:lumMod val="75000"/>
                  </a:schemeClr>
                </a:solidFill>
                <a:latin typeface="Garamond" panose="02020404030301010803" pitchFamily="18" charset="0"/>
              </a:rPr>
              <a:t>to add grouping structure to a </a:t>
            </a:r>
            <a:r>
              <a:rPr lang="en-US" sz="2000" b="0" dirty="0" err="1">
                <a:solidFill>
                  <a:schemeClr val="tx2">
                    <a:lumMod val="75000"/>
                  </a:schemeClr>
                </a:solidFill>
                <a:latin typeface="Garamond" panose="02020404030301010803" pitchFamily="18" charset="0"/>
              </a:rPr>
              <a:t>data.frame</a:t>
            </a:r>
            <a:r>
              <a:rPr lang="en-US" sz="2000" b="0" dirty="0">
                <a:solidFill>
                  <a:schemeClr val="tx2">
                    <a:lumMod val="75000"/>
                  </a:schemeClr>
                </a:solidFill>
                <a:latin typeface="Garamond" panose="02020404030301010803" pitchFamily="18" charset="0"/>
              </a:rPr>
              <a:t> before applying the aggregate functions.</a:t>
            </a: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p:txBody>
      </p:sp>
      <p:pic>
        <p:nvPicPr>
          <p:cNvPr id="2" name="4_3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22300" y="4375150"/>
            <a:ext cx="487363" cy="487363"/>
          </a:xfrm>
          <a:prstGeom prst="rect">
            <a:avLst/>
          </a:prstGeom>
        </p:spPr>
      </p:pic>
    </p:spTree>
    <p:extLst>
      <p:ext uri="{BB962C8B-B14F-4D97-AF65-F5344CB8AC3E}">
        <p14:creationId xmlns:p14="http://schemas.microsoft.com/office/powerpoint/2010/main" val="18729710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9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Example: </a:t>
            </a:r>
            <a:r>
              <a:rPr lang="en-US" dirty="0" err="1">
                <a:solidFill>
                  <a:schemeClr val="tx2">
                    <a:lumMod val="75000"/>
                  </a:schemeClr>
                </a:solidFill>
                <a:latin typeface="Garamond" panose="02020404030301010803" pitchFamily="18" charset="0"/>
              </a:rPr>
              <a:t>Group_by</a:t>
            </a:r>
            <a:endParaRPr lang="en-US" dirty="0">
              <a:latin typeface="Garamond" panose="02020404030301010803" pitchFamily="18" charset="0"/>
            </a:endParaRPr>
          </a:p>
        </p:txBody>
      </p:sp>
      <p:sp>
        <p:nvSpPr>
          <p:cNvPr id="2" name="Rectangle 1"/>
          <p:cNvSpPr/>
          <p:nvPr/>
        </p:nvSpPr>
        <p:spPr>
          <a:xfrm>
            <a:off x="2286000" y="1186126"/>
            <a:ext cx="6080760" cy="2159566"/>
          </a:xfrm>
          <a:prstGeom prst="rect">
            <a:avLst/>
          </a:prstGeom>
        </p:spPr>
        <p:txBody>
          <a:bodyPr wrap="square">
            <a:spAutoFit/>
          </a:bodyPr>
          <a:lstStyle/>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Wage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group_by</a:t>
            </a:r>
            <a:r>
              <a:rPr lang="en-US" sz="1400" dirty="0">
                <a:latin typeface="Consolas" panose="020B0609020204030204" pitchFamily="49" charset="0"/>
                <a:ea typeface="Cambria" panose="02040503050406030204" pitchFamily="18" charset="0"/>
                <a:cs typeface="Times New Roman" panose="02020603050405020304" pitchFamily="18" charset="0"/>
              </a:rPr>
              <a:t>(education)</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summarise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400" dirty="0">
                <a:latin typeface="Consolas" panose="020B0609020204030204" pitchFamily="49" charset="0"/>
                <a:ea typeface="Cambria" panose="02040503050406030204" pitchFamily="18" charset="0"/>
                <a:cs typeface="Times New Roman" panose="02020603050405020304" pitchFamily="18" charset="0"/>
              </a:rPr>
              <a:t>(wage))</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 A </a:t>
            </a:r>
            <a:r>
              <a:rPr lang="en-US" sz="1400" dirty="0" err="1">
                <a:latin typeface="Consolas" panose="020B0609020204030204" pitchFamily="49" charset="0"/>
                <a:ea typeface="Cambria" panose="02040503050406030204" pitchFamily="18" charset="0"/>
                <a:cs typeface="Times New Roman" panose="02020603050405020304" pitchFamily="18" charset="0"/>
              </a:rPr>
              <a:t>tibble</a:t>
            </a:r>
            <a:r>
              <a:rPr lang="en-US" sz="1400" dirty="0">
                <a:latin typeface="Consolas" panose="020B0609020204030204" pitchFamily="49" charset="0"/>
                <a:ea typeface="Cambria" panose="02040503050406030204" pitchFamily="18" charset="0"/>
                <a:cs typeface="Times New Roman" panose="02020603050405020304" pitchFamily="18" charset="0"/>
              </a:rPr>
              <a:t>: 5 x 2</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education              M</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&lt;</a:t>
            </a:r>
            <a:r>
              <a:rPr lang="en-US" sz="1400" dirty="0" err="1">
                <a:latin typeface="Consolas" panose="020B0609020204030204" pitchFamily="49" charset="0"/>
                <a:ea typeface="Cambria" panose="02040503050406030204" pitchFamily="18" charset="0"/>
                <a:cs typeface="Times New Roman" panose="02020603050405020304" pitchFamily="18" charset="0"/>
              </a:rPr>
              <a:t>fct</a:t>
            </a:r>
            <a:r>
              <a:rPr lang="en-US" sz="1400" dirty="0">
                <a:latin typeface="Consolas" panose="020B0609020204030204" pitchFamily="49" charset="0"/>
                <a:ea typeface="Cambria" panose="02040503050406030204" pitchFamily="18" charset="0"/>
                <a:cs typeface="Times New Roman" panose="02020603050405020304" pitchFamily="18" charset="0"/>
              </a:rPr>
              <a:t>&gt;              &lt;</a:t>
            </a:r>
            <a:r>
              <a:rPr lang="en-US" sz="1400" dirty="0" err="1">
                <a:latin typeface="Consolas" panose="020B0609020204030204" pitchFamily="49" charset="0"/>
                <a:ea typeface="Cambria" panose="02040503050406030204" pitchFamily="18" charset="0"/>
                <a:cs typeface="Times New Roman" panose="02020603050405020304" pitchFamily="18" charset="0"/>
              </a:rPr>
              <a:t>dbl</a:t>
            </a:r>
            <a:r>
              <a:rPr lang="en-US" sz="1400" dirty="0">
                <a:latin typeface="Consolas" panose="020B0609020204030204" pitchFamily="49" charset="0"/>
                <a:ea typeface="Cambria" panose="02040503050406030204" pitchFamily="18" charset="0"/>
                <a:cs typeface="Times New Roman" panose="02020603050405020304" pitchFamily="18" charset="0"/>
              </a:rPr>
              <a:t>&gt;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1. &lt; HS Grad        84.1</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2 2. HS Grad          95.8</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3 3. Some College    108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4 4. College Grad    124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5 5. Advanced Degree 151</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3" name="TextBox 2"/>
          <p:cNvSpPr txBox="1"/>
          <p:nvPr/>
        </p:nvSpPr>
        <p:spPr>
          <a:xfrm>
            <a:off x="2026920" y="3849886"/>
            <a:ext cx="5082540" cy="369332"/>
          </a:xfrm>
          <a:prstGeom prst="rect">
            <a:avLst/>
          </a:prstGeom>
          <a:noFill/>
        </p:spPr>
        <p:txBody>
          <a:bodyPr wrap="square" rtlCol="0">
            <a:spAutoFit/>
          </a:bodyPr>
          <a:lstStyle/>
          <a:p>
            <a:pPr algn="ctr"/>
            <a:r>
              <a:rPr lang="en-US" sz="1800" dirty="0">
                <a:solidFill>
                  <a:srgbClr val="FF0000"/>
                </a:solidFill>
                <a:effectLst>
                  <a:outerShdw blurRad="38100" dist="38100" dir="2700000" algn="tl">
                    <a:srgbClr val="000000">
                      <a:alpha val="43137"/>
                    </a:srgbClr>
                  </a:outerShdw>
                </a:effectLst>
              </a:rPr>
              <a:t>All in one single line: much more efficient!</a:t>
            </a:r>
          </a:p>
        </p:txBody>
      </p:sp>
      <p:pic>
        <p:nvPicPr>
          <p:cNvPr id="5" name="4_3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2925" y="4333875"/>
            <a:ext cx="487363" cy="487363"/>
          </a:xfrm>
          <a:prstGeom prst="rect">
            <a:avLst/>
          </a:prstGeom>
        </p:spPr>
      </p:pic>
    </p:spTree>
    <p:extLst>
      <p:ext uri="{BB962C8B-B14F-4D97-AF65-F5344CB8AC3E}">
        <p14:creationId xmlns:p14="http://schemas.microsoft.com/office/powerpoint/2010/main" val="19301558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33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20926</TotalTime>
  <Words>1591</Words>
  <Application>Microsoft Office PowerPoint</Application>
  <PresentationFormat>On-screen Show (16:9)</PresentationFormat>
  <Paragraphs>92</Paragraphs>
  <Slides>12</Slides>
  <Notes>11</Notes>
  <HiddenSlides>0</HiddenSlides>
  <MMClips>10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Arial Black</vt:lpstr>
      <vt:lpstr>Calibri</vt:lpstr>
      <vt:lpstr>Cambria</vt:lpstr>
      <vt:lpstr>Consolas</vt:lpstr>
      <vt:lpstr>Garamond</vt:lpstr>
      <vt:lpstr>Times New Roman</vt:lpstr>
      <vt:lpstr>Wingdings</vt:lpstr>
      <vt:lpstr>Office Theme</vt:lpstr>
      <vt:lpstr>Data Aggregation </vt:lpstr>
      <vt:lpstr>Data Aggregation: Definition</vt:lpstr>
      <vt:lpstr>Quiz: Test Your Knowledge</vt:lpstr>
      <vt:lpstr>Data Aggregation: Examples</vt:lpstr>
      <vt:lpstr>Example</vt:lpstr>
      <vt:lpstr>Aggregating by Groups</vt:lpstr>
      <vt:lpstr>Example</vt:lpstr>
      <vt:lpstr>Group By Function</vt:lpstr>
      <vt:lpstr>Example: Group_by</vt:lpstr>
      <vt:lpstr>Example</vt:lpstr>
      <vt:lpstr>Example</vt:lpstr>
      <vt:lpstr> "Data will talk if you’re willing to listen to it."          – Jim Bergeson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cp:lastModifiedBy>
  <cp:revision>275</cp:revision>
  <dcterms:created xsi:type="dcterms:W3CDTF">2016-02-11T18:06:46Z</dcterms:created>
  <dcterms:modified xsi:type="dcterms:W3CDTF">2018-10-28T02:18:20Z</dcterms:modified>
</cp:coreProperties>
</file>